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0e5c039388245a8" /><Relationship Type="http://schemas.openxmlformats.org/officeDocument/2006/relationships/extended-properties" Target="/docProps/app.xml" Id="Ra57a75165ce84c73" /><Relationship Type="http://schemas.openxmlformats.org/officeDocument/2006/relationships/officeDocument" Target="/ppt/presentation.xml" Id="Ref762a6e02904d8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0caf23dc8954f38"/>
  </p:sldMasterIdLst>
  <p:notesMasterIdLst>
    <p:notesMasterId xmlns:r="http://schemas.openxmlformats.org/officeDocument/2006/relationships" r:id="R24386a004b624cd0"/>
  </p:notesMasterIdLst>
  <p:sldIdLst>
    <p:sldId xmlns:r="http://schemas.openxmlformats.org/officeDocument/2006/relationships" id="256" r:id="R19bdf5d70735422b"/>
    <p:sldId xmlns:r="http://schemas.openxmlformats.org/officeDocument/2006/relationships" id="257" r:id="Rd16342eccae54b60"/>
    <p:sldId xmlns:r="http://schemas.openxmlformats.org/officeDocument/2006/relationships" id="258" r:id="R8dc41aa9ef6f42e3"/>
    <p:sldId xmlns:r="http://schemas.openxmlformats.org/officeDocument/2006/relationships" id="259" r:id="Rdb42595688bf4be8"/>
    <p:sldId xmlns:r="http://schemas.openxmlformats.org/officeDocument/2006/relationships" id="260" r:id="R8b9df122cbfd4cec"/>
    <p:sldId xmlns:r="http://schemas.openxmlformats.org/officeDocument/2006/relationships" id="261" r:id="R9d0871bab05747c4"/>
    <p:sldId xmlns:r="http://schemas.openxmlformats.org/officeDocument/2006/relationships" id="262" r:id="R6eec135d38f749b1"/>
    <p:sldId xmlns:r="http://schemas.openxmlformats.org/officeDocument/2006/relationships" id="263" r:id="R552910a0f7c04201"/>
    <p:sldId xmlns:r="http://schemas.openxmlformats.org/officeDocument/2006/relationships" id="264" r:id="R0afa3d1dc95c41c5"/>
    <p:sldId xmlns:r="http://schemas.openxmlformats.org/officeDocument/2006/relationships" id="265" r:id="Rb737b7fb951f411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038954b83eb487d" /><Relationship Type="http://schemas.openxmlformats.org/officeDocument/2006/relationships/slideMaster" Target="/ppt/slideMasters/slideMaster1.xml" Id="R60caf23dc8954f38" /><Relationship Type="http://schemas.openxmlformats.org/officeDocument/2006/relationships/notesMaster" Target="/ppt/notesMasters/notesMaster1.xml" Id="R24386a004b624cd0" /><Relationship Type="http://schemas.openxmlformats.org/officeDocument/2006/relationships/presProps" Target="/ppt/presProps.xml" Id="Rd353d65b745e45c8" /><Relationship Type="http://schemas.openxmlformats.org/officeDocument/2006/relationships/tableStyles" Target="/ppt/tableStyles.xml" Id="R1e27e4f392dd4dd6" /><Relationship Type="http://schemas.openxmlformats.org/officeDocument/2006/relationships/slide" Target="/ppt/slides/slide1.xml" Id="R19bdf5d70735422b" /><Relationship Type="http://schemas.openxmlformats.org/officeDocument/2006/relationships/slide" Target="/ppt/slides/slide2.xml" Id="Rd16342eccae54b60" /><Relationship Type="http://schemas.openxmlformats.org/officeDocument/2006/relationships/slide" Target="/ppt/slides/slide3.xml" Id="R8dc41aa9ef6f42e3" /><Relationship Type="http://schemas.openxmlformats.org/officeDocument/2006/relationships/slide" Target="/ppt/slides/slide4.xml" Id="Rdb42595688bf4be8" /><Relationship Type="http://schemas.openxmlformats.org/officeDocument/2006/relationships/slide" Target="/ppt/slides/slide5.xml" Id="R8b9df122cbfd4cec" /><Relationship Type="http://schemas.openxmlformats.org/officeDocument/2006/relationships/slide" Target="/ppt/slides/slide6.xml" Id="R9d0871bab05747c4" /><Relationship Type="http://schemas.openxmlformats.org/officeDocument/2006/relationships/slide" Target="/ppt/slides/slide7.xml" Id="R6eec135d38f749b1" /><Relationship Type="http://schemas.openxmlformats.org/officeDocument/2006/relationships/slide" Target="/ppt/slides/slide8.xml" Id="R552910a0f7c04201" /><Relationship Type="http://schemas.openxmlformats.org/officeDocument/2006/relationships/slide" Target="/ppt/slides/slide9.xml" Id="R0afa3d1dc95c41c5" /><Relationship Type="http://schemas.openxmlformats.org/officeDocument/2006/relationships/slide" Target="/ppt/slides/slide10.xml" Id="Rb737b7fb951f41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86a64b0778a49f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eeb866fd8c74800" /><Relationship Type="http://schemas.openxmlformats.org/officeDocument/2006/relationships/notesMaster" Target="/ppt/notesMasters/notesMaster1.xml" Id="Re090a7af19c2470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5bbfcd8de504157" /><Relationship Type="http://schemas.openxmlformats.org/officeDocument/2006/relationships/notesMaster" Target="/ppt/notesMasters/notesMaster1.xml" Id="R14a98e466204469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0235b85d53040c7" /><Relationship Type="http://schemas.openxmlformats.org/officeDocument/2006/relationships/notesMaster" Target="/ppt/notesMasters/notesMaster1.xml" Id="Rc45031e81ae1417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b14a4b7f2fd4a74" /><Relationship Type="http://schemas.openxmlformats.org/officeDocument/2006/relationships/notesMaster" Target="/ppt/notesMasters/notesMaster1.xml" Id="R0d1a95d8c282434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2efe4d062534ce5" /><Relationship Type="http://schemas.openxmlformats.org/officeDocument/2006/relationships/notesMaster" Target="/ppt/notesMasters/notesMaster1.xml" Id="Rf2d4be90bb254e7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9c6c664feef4047" /><Relationship Type="http://schemas.openxmlformats.org/officeDocument/2006/relationships/notesMaster" Target="/ppt/notesMasters/notesMaster1.xml" Id="R89ed31e6fa8a4c5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e251cd7e937452a" /><Relationship Type="http://schemas.openxmlformats.org/officeDocument/2006/relationships/notesMaster" Target="/ppt/notesMasters/notesMaster1.xml" Id="R44f1e31472394de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9e1704de08d4bbf" /><Relationship Type="http://schemas.openxmlformats.org/officeDocument/2006/relationships/notesMaster" Target="/ppt/notesMasters/notesMaster1.xml" Id="R18e201eed568459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c059a7f6e28420c" /><Relationship Type="http://schemas.openxmlformats.org/officeDocument/2006/relationships/notesMaster" Target="/ppt/notesMasters/notesMaster1.xml" Id="R8eecce89e8e8427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456ea97a9834a93" /><Relationship Type="http://schemas.openxmlformats.org/officeDocument/2006/relationships/notesMaster" Target="/ppt/notesMasters/notesMaster1.xml" Id="Rc9846a59ede2464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Nguồn: ADHD Knowledge Vault và plan hiện hành. Working name chưa phải public brand.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Nguồn nội bộ: ADHD Product Knowledge, Claims and Hypotheses, S05 Giải thích quá tải nhận thức.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Nguồn: ADHD Product Knowledge, mục Luận điểm sản phẩm và quyền hạn AI.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Nguồn: ADHD Product Knowledge, Hành trình người dùng và Ba bề mặt sản phẩm.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Ví dụ dữ liệu lấy từ vault. Khoảng 7–14 ngày và check-in 30–60 giây vẫn là giả thuyết cần kiểm chứng.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Functional Profile không phải chẩn đoán hoặc hệ type tính cách. Task Map, Skill Tree và Today có vai trò khác nhau.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Core journey phải hoạt động khi AI provider = none. Secure sync và clinician portal chỉ đến sau privacy gate.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Không suy ra Bệnh viện Bạch Mai bảo trợ. Vai trò bác sĩ và quyền dùng tên tổ chức vẫn cần ghi nhận chính thức.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Quy mô phỏng vấn và cửa sổ 7–14 ngày là giả thuyết nghiên cứu, không phải cam kết lâm sàng.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Public product name vẫn mở. Project ADHD Behavioral Support là working name hiện hành. DayRoot là legacy name đã loại do collision.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d1464394ee4f9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bcf2837d4444fbc" /><Relationship Type="http://schemas.openxmlformats.org/officeDocument/2006/relationships/slideLayout" Target="/ppt/slideLayouts/slideLayout1.xml" Id="Rebd15c3320ea416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bd15c3320ea416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5f8f83cd4d405c" /><Relationship Type="http://schemas.openxmlformats.org/officeDocument/2006/relationships/notesSlide" Target="/ppt/notesSlides/notesSlide1.xml" Id="R3bc93d4ffe314fb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790295eda74b2b" /><Relationship Type="http://schemas.openxmlformats.org/officeDocument/2006/relationships/notesSlide" Target="/ppt/notesSlides/notesSlide2.xml" Id="R308534d55c56475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59584d44ff42ae" /><Relationship Type="http://schemas.openxmlformats.org/officeDocument/2006/relationships/notesSlide" Target="/ppt/notesSlides/notesSlide3.xml" Id="R322f70a11b0e4a0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cb391b33e64298" /><Relationship Type="http://schemas.openxmlformats.org/officeDocument/2006/relationships/notesSlide" Target="/ppt/notesSlides/notesSlide4.xml" Id="Ra80eee622e6848b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f6a59d55a24bb5" /><Relationship Type="http://schemas.openxmlformats.org/officeDocument/2006/relationships/notesSlide" Target="/ppt/notesSlides/notesSlide5.xml" Id="R54dfe825b8fd4a0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7b3ea5abdd45c3" /><Relationship Type="http://schemas.openxmlformats.org/officeDocument/2006/relationships/notesSlide" Target="/ppt/notesSlides/notesSlide6.xml" Id="R2c1af7884913443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1a1b9f042c41f8" /><Relationship Type="http://schemas.openxmlformats.org/officeDocument/2006/relationships/notesSlide" Target="/ppt/notesSlides/notesSlide7.xml" Id="Ra1d668113d0e474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dc6ca080044548" /><Relationship Type="http://schemas.openxmlformats.org/officeDocument/2006/relationships/notesSlide" Target="/ppt/notesSlides/notesSlide8.xml" Id="R38f500e46eb7432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ba5893f21941ea" /><Relationship Type="http://schemas.openxmlformats.org/officeDocument/2006/relationships/notesSlide" Target="/ppt/notesSlides/notesSlide9.xml" Id="R43bd4a398da3410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ff7ea2d87741a0" /><Relationship Type="http://schemas.openxmlformats.org/officeDocument/2006/relationships/notesSlide" Target="/ppt/notesSlides/notesSlide10.xml" Id="R6daa268355b14f8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4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52DA09-464A-4ACC-BA4D-DAB719F40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9625"/>
            <a:ext cx="723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9D9CA"/>
          </a:solidFill>
          <a:ln xmlns:a="http://schemas.openxmlformats.org/drawingml/2006/main" w="14288">
            <a:solidFill>
              <a:srgbClr val="69D9C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347A71-6AE3-4038-A4AB-B78B1F30D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33500"/>
            <a:ext cx="9144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PROJECT ADHD</a:t>
            </a:r>
          </a:p>
          <a:p xmlns:a="http://schemas.openxmlformats.org/drawingml/2006/main">
            <a:pPr algn="l">
              <a:defRPr sz="420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BEHAVIORAL SUPPORT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F3F820-1293-4817-A3A4-37839A23E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38550"/>
            <a:ext cx="8191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Tổng quan sản phẩm, thiết kế hệ thống và roadmap kiểm chứng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9825AC-A13B-4054-A0F4-8B0A94FF5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0535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WORKING NAME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D60084-6677-4DE7-B08D-FBB285096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911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Problem and value validation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25EF5A-6F4A-4F91-9753-85CDBFB35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29250"/>
            <a:ext cx="5143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EFA36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EFA36D"/>
                </a:solidFill>
                <a:latin typeface="Arial"/>
                <a:ea typeface="Arial"/>
                <a:cs typeface="Arial"/>
              </a:rPr>
              <a:t>Không phải công cụ chẩn đoán hoặc điều trị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6242D1-1E22-4C79-B533-C1898B9B6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571625"/>
            <a:ext cx="15240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3B35"/>
          </a:solidFill>
          <a:ln xmlns:a="http://schemas.openxmlformats.org/drawingml/2006/main" w="14288">
            <a:solidFill>
              <a:srgbClr val="69D9C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8C90E4-DE72-4C07-8489-260D0E422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019300"/>
            <a:ext cx="1104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3951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Một bước nhỏ</a:t>
            </a:r>
          </a:p>
          <a:p xmlns:a="http://schemas.openxmlformats.org/drawingml/2006/main">
            <a:pPr algn="ctr">
              <a:defRPr sz="1350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có thể thử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8F6089-124A-4CD2-89DD-2CA20F36C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524250"/>
            <a:ext cx="13335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Hiểu</a:t>
            </a:r>
          </a:p>
          <a:p xmlns:a="http://schemas.openxmlformats.org/drawingml/2006/main">
            <a:pPr algn="ctr">
              <a:defRPr sz="1350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Hỗ trợ</a:t>
            </a:r>
          </a:p>
          <a:p xmlns:a="http://schemas.openxmlformats.org/drawingml/2006/main">
            <a:pPr algn="ctr">
              <a:defRPr sz="1350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Học</a:t>
            </a:r>
          </a:p>
          <a:p xmlns:a="http://schemas.openxmlformats.org/drawingml/2006/main">
            <a:pPr algn="ctr">
              <a:defRPr sz="1350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Điều chỉnh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35095A-7192-463E-97CB-312511597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PROJECT ADHD BEHAVIORAL SUPPORT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A55E44-E112-4A0E-902A-281E46F22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86525"/>
            <a:ext cx="342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r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6778747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4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title-2">
            <a:extLst xmlns:a="http://schemas.openxmlformats.org/drawingml/2006/main">
              <a:ext uri="{FF2B5EF4-FFF2-40B4-BE49-F238E27FC236}">
                <a16:creationId xmlns:a16="http://schemas.microsoft.com/office/drawing/2014/main" id="{D33E6E4D-70D0-457E-B05A-E2D330A95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971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Điểm nghẽn chức năng điều hành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8FA42D-C4C0-4C6D-AC9C-07743FE4C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5905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9D9CA"/>
          </a:solidFill>
          <a:ln xmlns:a="http://schemas.openxmlformats.org/drawingml/2006/main" w="14288">
            <a:solidFill>
              <a:srgbClr val="69D9C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C79C56-6629-40D5-8AFC-765AC430D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4935A9-DC01-4831-B742-9AC7B4989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514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Người dùng có thể biết việc cần làm nhưng vẫn chưa bắt đầu được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CED97F-8AC0-4B1A-A0D0-2FDA6BD9A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4953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Sản phẩm cần hiểu điều kiện tạo ra điểm nghẽn, thay vì chỉ đếm task đã hoàn thành.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E826B9-3F55-4A96-9B93-286465820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314450"/>
            <a:ext cx="447675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4138E6-FF60-482B-AA72-E9B1B7831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1428750"/>
            <a:ext cx="417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B9EE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2B9EE"/>
                </a:solidFill>
                <a:latin typeface="Arial"/>
                <a:ea typeface="Arial"/>
                <a:cs typeface="Arial"/>
              </a:rPr>
              <a:t>Context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F96F60-D7F7-4035-923B-D3A084B32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1724025"/>
            <a:ext cx="41719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27147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Khi nào, ở đâu, với ai?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7D887F-6BC2-4ACD-8D7F-E17416EC6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190750"/>
            <a:ext cx="447675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442B1D"/>
          </a:solidFill>
          <a:ln xmlns:a="http://schemas.openxmlformats.org/drawingml/2006/main" w="14288">
            <a:solidFill>
              <a:srgbClr val="EFA36D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9704E0-098A-4D1B-B5BE-6589A85AD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05050"/>
            <a:ext cx="417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EFA36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EFA36D"/>
                </a:solidFill>
                <a:latin typeface="Arial"/>
                <a:ea typeface="Arial"/>
                <a:cs typeface="Arial"/>
              </a:rPr>
              <a:t>Difficulty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664D4C-9695-46AC-A0F4-168B58A90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600325"/>
            <a:ext cx="41719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27147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Bước đầu mơ hồ, task quá lớn, khó chuyển việc</a:t>
            </a:r>
          </a:p>
        </p:txBody>
      </p:sp>
      <p:cxnSp>
        <p:nvCxnSpPr>
          <p:cNvPr id="41" name=""/>
          <p:cNvCxnSpPr>
            <a:stCxn xmlns:a="http://schemas.openxmlformats.org/drawingml/2006/main" id="6" idx="2"/>
            <a:endCxn xmlns:a="http://schemas.openxmlformats.org/drawingml/2006/main" id="9" idx="0"/>
          </p:cNvCxnSpPr>
          <p:nvPr/>
        </p:nvCxnSpPr>
        <p:spPr>
          <a:xfrm xmlns:a="http://schemas.openxmlformats.org/drawingml/2006/main">
            <a:off x="8715375" y="1962150"/>
            <a:ext cx="0" cy="22860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EFA36D"/>
            </a:solidFill>
            <a:prstDash val="solid"/>
            <a:tailEnd type="arrow" w="med" len="med"/>
          </a:ln>
        </p:spPr>
      </p:cxn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AB8522-3667-49C4-A742-1CDD7B13B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67050"/>
            <a:ext cx="447675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2C2445"/>
          </a:solidFill>
          <a:ln xmlns:a="http://schemas.openxmlformats.org/drawingml/2006/main" w="14288">
            <a:solidFill>
              <a:srgbClr val="BDA9F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61E37B-4233-48F2-AEA8-01317DDA8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181350"/>
            <a:ext cx="417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BDA9F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DA9F6"/>
                </a:solidFill>
                <a:latin typeface="Arial"/>
                <a:ea typeface="Arial"/>
                <a:cs typeface="Arial"/>
              </a:rPr>
              <a:t>Support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3941C3-3A80-4A95-B0B0-A6D5C40BF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476625"/>
            <a:ext cx="41719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27147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Điều gì đã được thử?</a:t>
            </a:r>
          </a:p>
        </p:txBody>
      </p:sp>
      <p:cxnSp>
        <p:nvCxnSpPr>
          <p:cNvPr id="45" name=""/>
          <p:cNvCxnSpPr>
            <a:stCxn xmlns:a="http://schemas.openxmlformats.org/drawingml/2006/main" id="9" idx="2"/>
            <a:endCxn xmlns:a="http://schemas.openxmlformats.org/drawingml/2006/main" id="13" idx="0"/>
          </p:cNvCxnSpPr>
          <p:nvPr/>
        </p:nvCxnSpPr>
        <p:spPr>
          <a:xfrm xmlns:a="http://schemas.openxmlformats.org/drawingml/2006/main">
            <a:off x="8715375" y="2838450"/>
            <a:ext cx="0" cy="22860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DA9F6"/>
            </a:solidFill>
            <a:prstDash val="solid"/>
            <a:tailEnd type="arrow" w="med" len="med"/>
          </a:ln>
        </p:spPr>
      </p:cxn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5EA14D-87A9-4A6C-B471-C77112523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943350"/>
            <a:ext cx="447675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173C27"/>
          </a:solidFill>
          <a:ln xmlns:a="http://schemas.openxmlformats.org/drawingml/2006/main" w="14288">
            <a:solidFill>
              <a:srgbClr val="78D596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29CCBA-EB08-46D8-A9BF-0E71CFC77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057650"/>
            <a:ext cx="417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8D59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78D596"/>
                </a:solidFill>
                <a:latin typeface="Arial"/>
                <a:ea typeface="Arial"/>
                <a:cs typeface="Arial"/>
              </a:rPr>
              <a:t>Response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13BEC5-B3C8-4B3B-8A4F-B5DD77DF3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352925"/>
            <a:ext cx="41719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27147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Người dùng phản ứng thế nào?</a:t>
            </a:r>
          </a:p>
        </p:txBody>
      </p:sp>
      <p:cxnSp>
        <p:nvCxnSpPr>
          <p:cNvPr id="49" name=""/>
          <p:cNvCxnSpPr>
            <a:stCxn xmlns:a="http://schemas.openxmlformats.org/drawingml/2006/main" id="13" idx="2"/>
            <a:endCxn xmlns:a="http://schemas.openxmlformats.org/drawingml/2006/main" id="17" idx="0"/>
          </p:cNvCxnSpPr>
          <p:nvPr/>
        </p:nvCxnSpPr>
        <p:spPr>
          <a:xfrm xmlns:a="http://schemas.openxmlformats.org/drawingml/2006/main">
            <a:off x="8715375" y="3714750"/>
            <a:ext cx="0" cy="22860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78D596"/>
            </a:solidFill>
            <a:prstDash val="solid"/>
            <a:tailEnd type="arrow" w="med" len="med"/>
          </a:ln>
        </p:spPr>
      </p:cxn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434323-C391-4BE3-8521-066D5AFB2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819650"/>
            <a:ext cx="447675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113B35"/>
          </a:solidFill>
          <a:ln xmlns:a="http://schemas.openxmlformats.org/drawingml/2006/main" w="14288">
            <a:solidFill>
              <a:srgbClr val="69D9CA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1941BC-E590-4F7B-ABCF-9F7C1AD7A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933950"/>
            <a:ext cx="417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Learning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A75D9A-33B9-4025-B6EF-6C3924849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5229225"/>
            <a:ext cx="41719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27147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Pattern nào đáng giữ lại?</a:t>
            </a:r>
          </a:p>
        </p:txBody>
      </p:sp>
      <p:cxnSp>
        <p:nvCxnSpPr>
          <p:cNvPr id="53" name=""/>
          <p:cNvCxnSpPr>
            <a:stCxn xmlns:a="http://schemas.openxmlformats.org/drawingml/2006/main" id="17" idx="2"/>
            <a:endCxn xmlns:a="http://schemas.openxmlformats.org/drawingml/2006/main" id="21" idx="0"/>
          </p:cNvCxnSpPr>
          <p:nvPr/>
        </p:nvCxnSpPr>
        <p:spPr>
          <a:xfrm xmlns:a="http://schemas.openxmlformats.org/drawingml/2006/main">
            <a:off x="8715375" y="4591050"/>
            <a:ext cx="0" cy="22860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69D9CA"/>
            </a:solidFill>
            <a:prstDash val="solid"/>
            <a:tailEnd type="arrow" w="med" len="med"/>
          </a:ln>
        </p:spPr>
      </p:cxn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5F770CC-855E-4F8E-A81C-4BC4DD07C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19550"/>
            <a:ext cx="4953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Task là dữ liệu quan sát chức năng, không phải định nghĩa thành công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1D1234D-286E-4CB0-9E08-8B062122D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FA36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EFA36D"/>
                </a:solidFill>
                <a:latin typeface="Arial"/>
                <a:ea typeface="Arial"/>
                <a:cs typeface="Arial"/>
              </a:rPr>
              <a:t>Giả thuyết chính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594FF8B-2689-458D-A0C0-4FCA1922F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53050"/>
            <a:ext cx="5000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Function Timeline có thể tạo Pattern Map hữu ích mà không làm người dùng thêm quá tải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F1DA0C9-C3F8-43C5-A7E1-77F645AFB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PROJECT ADHD BEHAVIORAL SUPPORT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E2C436B-FDC7-43AB-8600-4E1F8CBFC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86525"/>
            <a:ext cx="342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r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2517247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4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itle-3">
            <a:extLst xmlns:a="http://schemas.openxmlformats.org/drawingml/2006/main">
              <a:ext uri="{FF2B5EF4-FFF2-40B4-BE49-F238E27FC236}">
                <a16:creationId xmlns:a16="http://schemas.microsoft.com/office/drawing/2014/main" id="{E35F1BEB-62D4-4DF3-9C34-088B93436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971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Vòng lặp giá trị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B9E52F-2CFC-4B8C-8874-D152C61A8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5905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9D9CA"/>
          </a:solidFill>
          <a:ln xmlns:a="http://schemas.openxmlformats.org/drawingml/2006/main" w="14288">
            <a:solidFill>
              <a:srgbClr val="69D9C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A7EA6E-C7EE-48A4-9A2D-AEEA51876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B79125-58AC-4D8E-B599-2C3C5E605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809750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F76B8D-AC3E-4C24-B8E9-F0E60B128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266950"/>
            <a:ext cx="15430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82B9E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2B9EE"/>
                </a:solidFill>
                <a:latin typeface="Arial"/>
                <a:ea typeface="Arial"/>
                <a:cs typeface="Arial"/>
              </a:rPr>
              <a:t>Khó khăn thực tế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FB7AF9-304D-48A1-B90C-1BCACFF66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47875"/>
            <a:ext cx="1809750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2C2445"/>
          </a:solidFill>
          <a:ln xmlns:a="http://schemas.openxmlformats.org/drawingml/2006/main" w="14288">
            <a:solidFill>
              <a:srgbClr val="BDA9F6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A0E2D8-6377-4884-A3F2-0906C79C5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266950"/>
            <a:ext cx="15430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BDA9F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DA9F6"/>
                </a:solidFill>
                <a:latin typeface="Arial"/>
                <a:ea typeface="Arial"/>
                <a:cs typeface="Arial"/>
              </a:rPr>
              <a:t>Một hỗ trợ nhỏ</a:t>
            </a:r>
          </a:p>
        </p:txBody>
      </p:sp>
      <p:cxnSp>
        <p:nvCxnSpPr>
          <p:cNvPr id="34" name=""/>
          <p:cNvCxnSpPr>
            <a:stCxn xmlns:a="http://schemas.openxmlformats.org/drawingml/2006/main" id="4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2457450" y="259556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DA9F6"/>
            </a:solidFill>
            <a:prstDash val="solid"/>
            <a:tailEnd type="arrow" w="med" len="med"/>
          </a:ln>
        </p:spPr>
      </p:cxn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9B3AAE-DC98-4948-98C0-FA20CD4D8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047875"/>
            <a:ext cx="1809750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173C27"/>
          </a:solidFill>
          <a:ln xmlns:a="http://schemas.openxmlformats.org/drawingml/2006/main" w="14288">
            <a:solidFill>
              <a:srgbClr val="78D59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078FC8-464B-4280-97F6-5977481AC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266950"/>
            <a:ext cx="15430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78D59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78D596"/>
                </a:solidFill>
                <a:latin typeface="Arial"/>
                <a:ea typeface="Arial"/>
                <a:cs typeface="Arial"/>
              </a:rPr>
              <a:t>Phản ứng thực tế</a:t>
            </a:r>
          </a:p>
        </p:txBody>
      </p:sp>
      <p:cxnSp>
        <p:nvCxnSpPr>
          <p:cNvPr id="37" name=""/>
          <p:cNvCxnSpPr>
            <a:stCxn xmlns:a="http://schemas.openxmlformats.org/drawingml/2006/main" id="6" idx="3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4724400" y="259556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78D596"/>
            </a:solidFill>
            <a:prstDash val="solid"/>
            <a:tailEnd type="arrow" w="med" len="med"/>
          </a:ln>
        </p:spPr>
      </p:cxn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F74DB1-A4C0-45D3-B7C5-BE5B7C9F4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047875"/>
            <a:ext cx="1809750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442B1D"/>
          </a:solidFill>
          <a:ln xmlns:a="http://schemas.openxmlformats.org/drawingml/2006/main" w="14288">
            <a:solidFill>
              <a:srgbClr val="EFA36D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939073-E70A-420D-9CD1-43D6485DC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2266950"/>
            <a:ext cx="15430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EFA36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EFA36D"/>
                </a:solidFill>
                <a:latin typeface="Arial"/>
                <a:ea typeface="Arial"/>
                <a:cs typeface="Arial"/>
              </a:rPr>
              <a:t>Pattern được xác nhận</a:t>
            </a:r>
          </a:p>
        </p:txBody>
      </p:sp>
      <p:cxnSp>
        <p:nvCxnSpPr>
          <p:cNvPr id="40" name=""/>
          <p:cNvCxnSpPr>
            <a:stCxn xmlns:a="http://schemas.openxmlformats.org/drawingml/2006/main" id="9" idx="3"/>
            <a:endCxn xmlns:a="http://schemas.openxmlformats.org/drawingml/2006/main" id="12" idx="1"/>
          </p:cNvCxnSpPr>
          <p:nvPr/>
        </p:nvCxnSpPr>
        <p:spPr>
          <a:xfrm xmlns:a="http://schemas.openxmlformats.org/drawingml/2006/main">
            <a:off x="6991350" y="259556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EFA36D"/>
            </a:solidFill>
            <a:prstDash val="solid"/>
            <a:tailEnd type="arrow" w="med" len="med"/>
          </a:ln>
        </p:spPr>
      </p:cxn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5B23F0-9CB2-4400-BAA4-A5187EBEF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047875"/>
            <a:ext cx="1809750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113B35"/>
          </a:solidFill>
          <a:ln xmlns:a="http://schemas.openxmlformats.org/drawingml/2006/main" w="14288">
            <a:solidFill>
              <a:srgbClr val="69D9C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E525A6-00B8-45B1-AE19-B2DE705D6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266950"/>
            <a:ext cx="15430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Một điều chỉnh</a:t>
            </a:r>
          </a:p>
        </p:txBody>
      </p:sp>
      <p:cxnSp>
        <p:nvCxnSpPr>
          <p:cNvPr id="43" name=""/>
          <p:cNvCxnSpPr>
            <a:stCxn xmlns:a="http://schemas.openxmlformats.org/drawingml/2006/main" id="12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>
            <a:off x="9258300" y="259556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69D9CA"/>
            </a:solidFill>
            <a:prstDash val="solid"/>
            <a:tailEnd type="arrow" w="med" len="med"/>
          </a:ln>
        </p:spPr>
      </p:cxnSp>
      <p:cxnSp>
        <p:nvCxnSpPr>
          <p:cNvPr id="44" name=""/>
          <p:cNvCxnSpPr>
            <a:stCxn xmlns:a="http://schemas.openxmlformats.org/drawingml/2006/main" id="15" idx="2"/>
            <a:endCxn xmlns:a="http://schemas.openxmlformats.org/drawingml/2006/main" id="4" idx="2"/>
          </p:cNvCxnSpPr>
          <p:nvPr/>
        </p:nvCxnSpPr>
        <p:spPr>
          <a:xfrm xmlns:a="http://schemas.openxmlformats.org/drawingml/2006/main" flipH="1">
            <a:off x="1552575" y="3143250"/>
            <a:ext cx="9067800" cy="228600"/>
          </a:xfrm>
          <a:prstGeom xmlns:a="http://schemas.openxmlformats.org/drawingml/2006/main" prst="bentConnector4">
            <a:avLst/>
          </a:prstGeom>
          <a:ln xmlns:a="http://schemas.openxmlformats.org/drawingml/2006/main" w="19050">
            <a:solidFill>
              <a:srgbClr val="69D9CA"/>
            </a:solidFill>
            <a:prstDash val="dash"/>
            <a:tailEnd type="arrow" w="med" len="med"/>
          </a:ln>
        </p:spPr>
      </p:cxn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8168A8-30FF-407F-B463-8FAE9146E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7147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82B9E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2B9EE"/>
                </a:solidFill>
                <a:latin typeface="Arial"/>
                <a:ea typeface="Arial"/>
                <a:cs typeface="Arial"/>
              </a:rPr>
              <a:t>Understand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A57BAF-4ED6-4A2F-BDDF-6BB0732B3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7147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BDA9F6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DA9F6"/>
                </a:solidFill>
                <a:latin typeface="Arial"/>
                <a:ea typeface="Arial"/>
                <a:cs typeface="Arial"/>
              </a:rPr>
              <a:t>Support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D4B811-B5B6-4935-B5E5-145DED128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7147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78D596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8D596"/>
                </a:solidFill>
                <a:latin typeface="Arial"/>
                <a:ea typeface="Arial"/>
                <a:cs typeface="Arial"/>
              </a:rPr>
              <a:t>Learn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9393E1-0342-4858-B522-13119F537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7147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Adapt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914006-1DAF-425C-86F5-DC6B46B70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572000"/>
            <a:ext cx="8953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Người dùng có thể chỉnh, từ chối hoặc hoàn tác mọi thay đổi đáng kể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FB70D7B-04B4-4FC8-9C03-8DF0DE5B9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3340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19791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19791"/>
                </a:solidFill>
                <a:latin typeface="Arial"/>
                <a:ea typeface="Arial"/>
                <a:cs typeface="Arial"/>
              </a:rPr>
              <a:t>Không streak loss    Không dopamine score    Không ép tăng khối lượng sau một ngày tốt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262676A-6592-4CC3-B6AC-8FF0A1FC5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PROJECT ADHD BEHAVIORAL SUPPORT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9BB1FE-C93A-42DB-BAF2-DD6707CFA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86525"/>
            <a:ext cx="342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r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2729602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4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title-4">
            <a:extLst xmlns:a="http://schemas.openxmlformats.org/drawingml/2006/main">
              <a:ext uri="{FF2B5EF4-FFF2-40B4-BE49-F238E27FC236}">
                <a16:creationId xmlns:a16="http://schemas.microsoft.com/office/drawing/2014/main" id="{CA9BAD44-B856-4E7B-8C37-4A82E7F6F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971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Hành trình và bề mặt sản phẩm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E2D0A2-8BE6-4E86-BE1D-E083775AE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5905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9D9CA"/>
          </a:solidFill>
          <a:ln xmlns:a="http://schemas.openxmlformats.org/drawingml/2006/main" w="14288">
            <a:solidFill>
              <a:srgbClr val="69D9C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39087E-E686-4147-A80A-B48125E03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E4E1B2-A049-4BE0-87C5-307E68C35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666875"/>
            <a:ext cx="2333625" cy="104775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BA66AE-CF87-433E-9803-7507EEA31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1781175"/>
            <a:ext cx="20288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879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B9EE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2B9EE"/>
                </a:solidFill>
                <a:latin typeface="Arial"/>
                <a:ea typeface="Arial"/>
                <a:cs typeface="Arial"/>
              </a:rPr>
              <a:t>Web nghiên cứu / sàng lọc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30F4F6-A87C-444F-9E3F-5880752D8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76450"/>
            <a:ext cx="20288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426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Nghiên cứu trung tính trước. Screening anonymous sau clinical gate.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9ECCCF-3BF6-4A74-A560-B2C271D62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1666875"/>
            <a:ext cx="2095500" cy="104775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442B1D"/>
          </a:solidFill>
          <a:ln xmlns:a="http://schemas.openxmlformats.org/drawingml/2006/main" w="14288">
            <a:solidFill>
              <a:srgbClr val="EFA36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E16869-8006-44FD-B419-DC7892C5E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1781175"/>
            <a:ext cx="1790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EFA36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EFA36D"/>
                </a:solidFill>
                <a:latin typeface="Arial"/>
                <a:ea typeface="Arial"/>
                <a:cs typeface="Arial"/>
              </a:rPr>
              <a:t>Bản đồ ảnh hưởng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9FEB7D-399D-4F49-B7B8-36CA04A58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076450"/>
            <a:ext cx="1790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Context, function, burden và uncertainty.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55075B-5C0B-418D-9F1C-7A4F78CC4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1666875"/>
            <a:ext cx="1619250" cy="104775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113B35"/>
          </a:solidFill>
          <a:ln xmlns:a="http://schemas.openxmlformats.org/drawingml/2006/main" w="14288">
            <a:solidFill>
              <a:srgbClr val="69D9C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2B9CF7-2498-4205-83F6-F586528F8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1781175"/>
            <a:ext cx="1314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697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Người dùng chọn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9E5350-60C2-49D3-BABD-D321F8511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2076450"/>
            <a:ext cx="1314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426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Tự hỗ trợ hoặc tìm đánh giá chuyên sâu.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38AAD2-4383-411A-8AB8-D86A37E9F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1143000"/>
            <a:ext cx="228600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F46CED-4C08-4676-B553-D9011842A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1257300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B9EE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2B9EE"/>
                </a:solidFill>
                <a:latin typeface="Arial"/>
                <a:ea typeface="Arial"/>
                <a:cs typeface="Arial"/>
              </a:rPr>
              <a:t>App người dùng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3E478F-84CA-405C-8687-C024F55D2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1552575"/>
            <a:ext cx="1981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Today, Task Map, Skill Tree, reflection.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E557BC-02E8-4190-8E98-6771A87D8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000375"/>
            <a:ext cx="228600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2C2445"/>
          </a:solidFill>
          <a:ln xmlns:a="http://schemas.openxmlformats.org/drawingml/2006/main" w="14288">
            <a:solidFill>
              <a:srgbClr val="BDA9F6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781742-8F2B-423E-8E9A-45A44575D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114675"/>
            <a:ext cx="198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BDA9F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DA9F6"/>
                </a:solidFill>
                <a:latin typeface="Arial"/>
                <a:ea typeface="Arial"/>
                <a:cs typeface="Arial"/>
              </a:rPr>
              <a:t>Review chuyên gia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963CE9-051F-435B-B520-5726AEC7B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409950"/>
            <a:ext cx="1981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Evidence, confounders, notes, report.</a:t>
            </a:r>
          </a:p>
        </p:txBody>
      </p:sp>
      <p:cxnSp>
        <p:nvCxnSpPr>
          <p:cNvPr id="47" name=""/>
          <p:cNvCxnSpPr>
            <a:stCxn xmlns:a="http://schemas.openxmlformats.org/drawingml/2006/main" id="4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3048000" y="2190750"/>
            <a:ext cx="7620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82B9EE"/>
            </a:solidFill>
            <a:prstDash val="solid"/>
            <a:tailEnd type="arrow" w="med" len="med"/>
          </a:ln>
        </p:spPr>
      </p:cxnSp>
      <p:cxnSp>
        <p:nvCxnSpPr>
          <p:cNvPr id="48" name=""/>
          <p:cNvCxnSpPr>
            <a:stCxn xmlns:a="http://schemas.openxmlformats.org/drawingml/2006/main" id="7" idx="3"/>
            <a:endCxn xmlns:a="http://schemas.openxmlformats.org/drawingml/2006/main" id="10" idx="1"/>
          </p:cNvCxnSpPr>
          <p:nvPr/>
        </p:nvCxnSpPr>
        <p:spPr>
          <a:xfrm xmlns:a="http://schemas.openxmlformats.org/drawingml/2006/main">
            <a:off x="5905500" y="2190750"/>
            <a:ext cx="8096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EFA36D"/>
            </a:solidFill>
            <a:prstDash val="solid"/>
            <a:tailEnd type="arrow" w="med" len="med"/>
          </a:ln>
        </p:spPr>
      </p:cxn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25D8DE-BF6F-4019-ABFE-43AC87CCE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1571625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82B9EE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82B9EE"/>
                </a:solidFill>
                <a:latin typeface="Arial"/>
                <a:ea typeface="Arial"/>
                <a:cs typeface="Arial"/>
              </a:rPr>
              <a:t>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DD87FE-5DD8-457F-B396-B3106E003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7622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BDA9F6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BDA9F6"/>
                </a:solidFill>
                <a:latin typeface="Arial"/>
                <a:ea typeface="Arial"/>
                <a:cs typeface="Arial"/>
              </a:rPr>
              <a:t>↘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ADE7EB-0EA2-4994-8AF6-075F4F239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714750"/>
            <a:ext cx="48577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113B35"/>
          </a:solidFill>
          <a:ln xmlns:a="http://schemas.openxmlformats.org/drawingml/2006/main" w="14288">
            <a:solidFill>
              <a:srgbClr val="69D9CA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B97BE4-52B5-462C-9C80-4A76CFB3F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3829050"/>
            <a:ext cx="4552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Vòng lặp hằng ngày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C1D320-E6B8-4931-BC31-8AC918641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4124325"/>
            <a:ext cx="45529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Today → thử hỗ trợ → reflection → Function Timeline → Pattern Map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0F33D5C-BE36-4739-8278-713D291C1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572125"/>
            <a:ext cx="828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EFA36D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FA36D"/>
                </a:solidFill>
                <a:latin typeface="Arial"/>
                <a:ea typeface="Arial"/>
                <a:cs typeface="Arial"/>
              </a:rPr>
              <a:t>Validation đầu chỉ cần prototype người dùng và review pack thủ công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02DF8B1-1978-45BC-A62A-9DBFFDBE5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PROJECT ADHD BEHAVIORAL SUPPORT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4AB1567-8663-4F63-9BEF-44F265B4F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86525"/>
            <a:ext cx="342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r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2298515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4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title-5">
            <a:extLst xmlns:a="http://schemas.openxmlformats.org/drawingml/2006/main">
              <a:ext uri="{FF2B5EF4-FFF2-40B4-BE49-F238E27FC236}">
                <a16:creationId xmlns:a16="http://schemas.microsoft.com/office/drawing/2014/main" id="{243526EE-3FA3-4A9E-87FE-F9565B199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971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Function Timeline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CD789F-7AAD-4684-BE1C-BC7AFD5FE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5905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9D9CA"/>
          </a:solidFill>
          <a:ln xmlns:a="http://schemas.openxmlformats.org/drawingml/2006/main" w="14288">
            <a:solidFill>
              <a:srgbClr val="69D9C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6B0127-1503-4CA8-A726-BACD1E05D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64B033-EA28-4840-9CE6-FA06CDA26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14500"/>
            <a:ext cx="1381125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7E6C64-B6AE-411D-9247-A059E2F5E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57375"/>
            <a:ext cx="1190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82B9EE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82B9EE"/>
                </a:solidFill>
                <a:latin typeface="Arial"/>
                <a:ea typeface="Arial"/>
                <a:cs typeface="Arial"/>
              </a:rPr>
              <a:t>CONTEXT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231CF8-C8A6-4DD6-8458-212ECFB21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52650"/>
            <a:ext cx="11906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Report 09:30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86C444-8CB6-403D-BE3D-79307FFC2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1714500"/>
            <a:ext cx="1381125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4AADE3-41F5-45D5-AAC0-6B888B9A4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1857375"/>
            <a:ext cx="1190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82B9EE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82B9EE"/>
                </a:solidFill>
                <a:latin typeface="Arial"/>
                <a:ea typeface="Arial"/>
                <a:cs typeface="Arial"/>
              </a:rPr>
              <a:t>STATE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4078DC-4BA1-4632-99E3-572A60490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152650"/>
            <a:ext cx="11906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Stress cao</a:t>
            </a:r>
          </a:p>
        </p:txBody>
      </p:sp>
      <p:cxnSp>
        <p:nvCxnSpPr>
          <p:cNvPr id="54" name=""/>
          <p:cNvCxnSpPr>
            <a:stCxn xmlns:a="http://schemas.openxmlformats.org/drawingml/2006/main" id="4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1838325" y="2247900"/>
            <a:ext cx="2762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69D9CA"/>
            </a:solidFill>
            <a:prstDash val="solid"/>
            <a:tailEnd type="arrow" w="med" len="med"/>
          </a:ln>
        </p:spPr>
      </p:cxn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F169CA-FD76-4FF4-A792-20059BA7E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1714500"/>
            <a:ext cx="1381125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22687F-7B8D-4CA9-8EE8-07EFF5CFC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1857375"/>
            <a:ext cx="1190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82B9EE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82B9EE"/>
                </a:solidFill>
                <a:latin typeface="Arial"/>
                <a:ea typeface="Arial"/>
                <a:cs typeface="Arial"/>
              </a:rPr>
              <a:t>TASK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FAD3E3-00D6-4510-992E-0FF0592E6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152650"/>
            <a:ext cx="11906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Yêu cầu mơ hồ</a:t>
            </a:r>
          </a:p>
        </p:txBody>
      </p:sp>
      <p:cxnSp>
        <p:nvCxnSpPr>
          <p:cNvPr id="58" name=""/>
          <p:cNvCxnSpPr>
            <a:stCxn xmlns:a="http://schemas.openxmlformats.org/drawingml/2006/main" id="7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3495675" y="2247900"/>
            <a:ext cx="2762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69D9CA"/>
            </a:solidFill>
            <a:prstDash val="solid"/>
            <a:tailEnd type="arrow" w="med" len="med"/>
          </a:ln>
        </p:spPr>
      </p:cxn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2FA691-A17C-444E-8DD6-839E2F4B8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714500"/>
            <a:ext cx="1381125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427CF5-8237-4C83-A052-41D7980A7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1857375"/>
            <a:ext cx="1190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82B9EE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82B9EE"/>
                </a:solidFill>
                <a:latin typeface="Arial"/>
                <a:ea typeface="Arial"/>
                <a:cs typeface="Arial"/>
              </a:rPr>
              <a:t>DIFFICULTY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6D1A40-F10E-411C-8F13-FC2B39F3B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152650"/>
            <a:ext cx="11906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Khó khởi động</a:t>
            </a:r>
          </a:p>
        </p:txBody>
      </p:sp>
      <p:cxnSp>
        <p:nvCxnSpPr>
          <p:cNvPr id="62" name=""/>
          <p:cNvCxnSpPr>
            <a:stCxn xmlns:a="http://schemas.openxmlformats.org/drawingml/2006/main" id="11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>
            <a:off x="5153025" y="2247900"/>
            <a:ext cx="2762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69D9CA"/>
            </a:solidFill>
            <a:prstDash val="solid"/>
            <a:tailEnd type="arrow" w="med" len="med"/>
          </a:ln>
        </p:spPr>
      </p:cxn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CD10FD-9F7D-4699-AAE1-AED490065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1714500"/>
            <a:ext cx="1381125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91EBC8-1D52-46D9-9303-09FF62361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857375"/>
            <a:ext cx="1190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82B9EE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82B9EE"/>
                </a:solidFill>
                <a:latin typeface="Arial"/>
                <a:ea typeface="Arial"/>
                <a:cs typeface="Arial"/>
              </a:rPr>
              <a:t>SUPPORT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208081-E786-4605-84DF-620FF434E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52650"/>
            <a:ext cx="11906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Bước đầu 5 phút</a:t>
            </a:r>
          </a:p>
        </p:txBody>
      </p:sp>
      <p:cxnSp>
        <p:nvCxnSpPr>
          <p:cNvPr id="66" name=""/>
          <p:cNvCxnSpPr>
            <a:stCxn xmlns:a="http://schemas.openxmlformats.org/drawingml/2006/main" id="15" idx="3"/>
            <a:endCxn xmlns:a="http://schemas.openxmlformats.org/drawingml/2006/main" id="19" idx="1"/>
          </p:cNvCxnSpPr>
          <p:nvPr/>
        </p:nvCxnSpPr>
        <p:spPr>
          <a:xfrm xmlns:a="http://schemas.openxmlformats.org/drawingml/2006/main">
            <a:off x="6810375" y="2247900"/>
            <a:ext cx="2762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69D9CA"/>
            </a:solidFill>
            <a:prstDash val="solid"/>
            <a:tailEnd type="arrow" w="med" len="med"/>
          </a:ln>
        </p:spPr>
      </p:cxn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E2458C-78B2-44FA-9585-13B40D61D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1714500"/>
            <a:ext cx="1381125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4A4BF5-C395-42D2-810A-E88E4966E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857375"/>
            <a:ext cx="1190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82B9EE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82B9EE"/>
                </a:solidFill>
                <a:latin typeface="Arial"/>
                <a:ea typeface="Arial"/>
                <a:cs typeface="Arial"/>
              </a:rPr>
              <a:t>RESPONSE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1A44E5-610E-4ECD-95CC-B387ADD98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152650"/>
            <a:ext cx="11906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Bắt đầu sau 8 phút</a:t>
            </a:r>
          </a:p>
        </p:txBody>
      </p:sp>
      <p:cxnSp>
        <p:nvCxnSpPr>
          <p:cNvPr id="70" name=""/>
          <p:cNvCxnSpPr>
            <a:stCxn xmlns:a="http://schemas.openxmlformats.org/drawingml/2006/main" id="19" idx="3"/>
            <a:endCxn xmlns:a="http://schemas.openxmlformats.org/drawingml/2006/main" id="23" idx="1"/>
          </p:cNvCxnSpPr>
          <p:nvPr/>
        </p:nvCxnSpPr>
        <p:spPr>
          <a:xfrm xmlns:a="http://schemas.openxmlformats.org/drawingml/2006/main">
            <a:off x="8467725" y="2247900"/>
            <a:ext cx="2762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69D9CA"/>
            </a:solidFill>
            <a:prstDash val="solid"/>
            <a:tailEnd type="arrow" w="med" len="med"/>
          </a:ln>
        </p:spPr>
      </p:cxn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0EE9230-E092-477A-946A-059790B19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1714500"/>
            <a:ext cx="1381125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113B35"/>
          </a:solidFill>
          <a:ln xmlns:a="http://schemas.openxmlformats.org/drawingml/2006/main" w="14288">
            <a:solidFill>
              <a:srgbClr val="69D9CA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CA6D5E2-4576-4933-9317-AD988DA3F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6550" y="1857375"/>
            <a:ext cx="1190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LEARNING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5EE1181-90CB-41E6-AA1F-272C41286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6550" y="2152650"/>
            <a:ext cx="11906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Mơ hồ + stress</a:t>
            </a:r>
          </a:p>
        </p:txBody>
      </p:sp>
      <p:cxnSp>
        <p:nvCxnSpPr>
          <p:cNvPr id="74" name=""/>
          <p:cNvCxnSpPr>
            <a:stCxn xmlns:a="http://schemas.openxmlformats.org/drawingml/2006/main" id="23" idx="3"/>
            <a:endCxn xmlns:a="http://schemas.openxmlformats.org/drawingml/2006/main" id="27" idx="1"/>
          </p:cNvCxnSpPr>
          <p:nvPr/>
        </p:nvCxnSpPr>
        <p:spPr>
          <a:xfrm xmlns:a="http://schemas.openxmlformats.org/drawingml/2006/main">
            <a:off x="10125075" y="2247900"/>
            <a:ext cx="2762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69D9CA"/>
            </a:solidFill>
            <a:prstDash val="solid"/>
            <a:tailEnd type="arrow" w="med" len="med"/>
          </a:ln>
        </p:spPr>
      </p:cxn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AD889F2-F849-466A-BDD1-3CFA25039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600450"/>
            <a:ext cx="28575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FBF72C3-586B-4821-A16B-53ADC901E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14750"/>
            <a:ext cx="2552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B9EE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2B9EE"/>
                </a:solidFill>
                <a:latin typeface="Arial"/>
                <a:ea typeface="Arial"/>
                <a:cs typeface="Arial"/>
              </a:rPr>
              <a:t>Events lặp lại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268AC2F-BA8D-47DC-B66D-7B1CE3970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2552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Dữ liệu đủ, không mâu thuẫn, có context.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6D5BE5C-5299-43C9-A860-FD0E89FC1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600450"/>
            <a:ext cx="25717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442B1D"/>
          </a:solidFill>
          <a:ln xmlns:a="http://schemas.openxmlformats.org/drawingml/2006/main" w="14288">
            <a:solidFill>
              <a:srgbClr val="EFA36D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91DD9C9-5237-4C45-9695-04D3D529A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3714750"/>
            <a:ext cx="2266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EFA36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EFA36D"/>
                </a:solidFill>
                <a:latin typeface="Arial"/>
                <a:ea typeface="Arial"/>
                <a:cs typeface="Arial"/>
              </a:rPr>
              <a:t>Người dùng xác nhận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4444517-54C3-4A22-B10C-29A7106BC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4010025"/>
            <a:ext cx="22669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Đúng, chưa rõ, gây gánh nặng hoặc không phù hợp.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892EDD9-15BE-4B66-B5BD-5A6448D88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600450"/>
            <a:ext cx="29527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173C27"/>
          </a:solidFill>
          <a:ln xmlns:a="http://schemas.openxmlformats.org/drawingml/2006/main" w="14288">
            <a:solidFill>
              <a:srgbClr val="78D596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E5002C7-C4A0-4D85-801A-410B5839B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14750"/>
            <a:ext cx="2647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8D59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78D596"/>
                </a:solidFill>
                <a:latin typeface="Arial"/>
                <a:ea typeface="Arial"/>
                <a:cs typeface="Arial"/>
              </a:rPr>
              <a:t>Một adjustment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5F3C8E7-7CA1-4844-B1E2-A778ECE1F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010025"/>
            <a:ext cx="26479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Có lý do, cấp quyền, trạng thái trước và undo.</a:t>
            </a:r>
          </a:p>
        </p:txBody>
      </p:sp>
      <p:cxnSp>
        <p:nvCxnSpPr>
          <p:cNvPr id="84" name=""/>
          <p:cNvCxnSpPr>
            <a:stCxn xmlns:a="http://schemas.openxmlformats.org/drawingml/2006/main" id="31" idx="3"/>
            <a:endCxn xmlns:a="http://schemas.openxmlformats.org/drawingml/2006/main" id="34" idx="1"/>
          </p:cNvCxnSpPr>
          <p:nvPr/>
        </p:nvCxnSpPr>
        <p:spPr>
          <a:xfrm xmlns:a="http://schemas.openxmlformats.org/drawingml/2006/main">
            <a:off x="4286250" y="4133850"/>
            <a:ext cx="476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EFA36D"/>
            </a:solidFill>
            <a:prstDash val="solid"/>
            <a:tailEnd type="arrow" w="med" len="med"/>
          </a:ln>
        </p:spPr>
      </p:cxnSp>
      <p:cxnSp>
        <p:nvCxnSpPr>
          <p:cNvPr id="85" name=""/>
          <p:cNvCxnSpPr>
            <a:stCxn xmlns:a="http://schemas.openxmlformats.org/drawingml/2006/main" id="34" idx="3"/>
            <a:endCxn xmlns:a="http://schemas.openxmlformats.org/drawingml/2006/main" id="37" idx="1"/>
          </p:cNvCxnSpPr>
          <p:nvPr/>
        </p:nvCxnSpPr>
        <p:spPr>
          <a:xfrm xmlns:a="http://schemas.openxmlformats.org/drawingml/2006/main">
            <a:off x="7334250" y="4133850"/>
            <a:ext cx="476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78D596"/>
            </a:solidFill>
            <a:prstDash val="solid"/>
            <a:tailEnd type="arrow" w="med" len="med"/>
          </a:ln>
        </p:spPr>
      </p:cxn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9A23A2B-2752-45E4-9031-178F70F2E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2197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Dữ liệu ít hoặc mâu thuẫn dẫn tới uncertainty, không dẫn tới phân loại cưỡng ép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8BB02194-D62C-42B1-8896-A190A1A79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PROJECT ADHD BEHAVIORAL SUPPORT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22678C2-0AE0-4F17-8963-EC2954484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86525"/>
            <a:ext cx="342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r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590036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4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title-6">
            <a:extLst xmlns:a="http://schemas.openxmlformats.org/drawingml/2006/main">
              <a:ext uri="{FF2B5EF4-FFF2-40B4-BE49-F238E27FC236}">
                <a16:creationId xmlns:a16="http://schemas.microsoft.com/office/drawing/2014/main" id="{BD33415F-337F-40AC-ACB7-948EF2258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971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Cấu trúc hỗ trợ cá nhân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DD54A7-91A0-404E-934A-AF638B001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5905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9D9CA"/>
          </a:solidFill>
          <a:ln xmlns:a="http://schemas.openxmlformats.org/drawingml/2006/main" w="14288">
            <a:solidFill>
              <a:srgbClr val="69D9C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1550D3-CAB6-4A6B-B1BC-3466C65B2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0DE5FE-DC7F-4454-B873-2A5D7960D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809750"/>
            <a:ext cx="2476500" cy="1714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13B35"/>
          </a:solidFill>
          <a:ln xmlns:a="http://schemas.openxmlformats.org/drawingml/2006/main" w="14288">
            <a:solidFill>
              <a:srgbClr val="69D9C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373D1A-BDC6-4CCB-BD7E-03B9575ED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047875"/>
            <a:ext cx="1962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62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FUNCTIONAL PROFILE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D2F285-634B-4561-B2AE-C02B3EFEB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428875"/>
            <a:ext cx="171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8F3F2"/>
                </a:solidFill>
                <a:latin typeface="Arial"/>
                <a:ea typeface="Arial"/>
                <a:cs typeface="Arial"/>
              </a:rPr>
              <a:t>Initiation</a:t>
            </a:r>
          </a:p>
          <a:p xmlns:a="http://schemas.openxmlformats.org/drawingml/2006/main">
            <a:pPr algn="ctr">
              <a:defRPr sz="1050" b="0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8F3F2"/>
                </a:solidFill>
                <a:latin typeface="Arial"/>
                <a:ea typeface="Arial"/>
                <a:cs typeface="Arial"/>
              </a:rPr>
              <a:t>Attention</a:t>
            </a:r>
          </a:p>
          <a:p xmlns:a="http://schemas.openxmlformats.org/drawingml/2006/main">
            <a:pPr algn="ctr">
              <a:defRPr sz="1050" b="0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8F3F2"/>
                </a:solidFill>
                <a:latin typeface="Arial"/>
                <a:ea typeface="Arial"/>
                <a:cs typeface="Arial"/>
              </a:rPr>
              <a:t>Switching</a:t>
            </a:r>
          </a:p>
          <a:p xmlns:a="http://schemas.openxmlformats.org/drawingml/2006/main">
            <a:pPr algn="ctr">
              <a:defRPr sz="1050" b="0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8F3F2"/>
                </a:solidFill>
                <a:latin typeface="Arial"/>
                <a:ea typeface="Arial"/>
                <a:cs typeface="Arial"/>
              </a:rPr>
              <a:t>Time · Memory</a:t>
            </a:r>
          </a:p>
          <a:p xmlns:a="http://schemas.openxmlformats.org/drawingml/2006/main">
            <a:pPr algn="ctr">
              <a:defRPr sz="1050" b="0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8F3F2"/>
                </a:solidFill>
                <a:latin typeface="Arial"/>
                <a:ea typeface="Arial"/>
                <a:cs typeface="Arial"/>
              </a:rPr>
              <a:t>Planning · Impulse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8C4D65-F7E3-40ED-9E23-9EBCF0B8D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476375"/>
            <a:ext cx="27622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58992E-6B33-4BE4-8187-8DDF154D3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1590675"/>
            <a:ext cx="2457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82B9EE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2B9EE"/>
                </a:solidFill>
                <a:latin typeface="Arial"/>
                <a:ea typeface="Arial"/>
                <a:cs typeface="Arial"/>
              </a:rPr>
              <a:t>Task Map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95D232-FD4D-4DCD-A7AF-61AA22BF9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1885950"/>
            <a:ext cx="24574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Một mục tiêu cụ thể, dependencies, blockers và đúng một next action.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A56487-B764-46ED-9323-E52C8CBC7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476625"/>
            <a:ext cx="27622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2C2445"/>
          </a:solidFill>
          <a:ln xmlns:a="http://schemas.openxmlformats.org/drawingml/2006/main" w="14288">
            <a:solidFill>
              <a:srgbClr val="BDA9F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543633-EB5E-4C98-992E-5F4D182E2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590925"/>
            <a:ext cx="2457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BDA9F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DA9F6"/>
                </a:solidFill>
                <a:latin typeface="Arial"/>
                <a:ea typeface="Arial"/>
                <a:cs typeface="Arial"/>
              </a:rPr>
              <a:t>Skill Tree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C301B4-F8CD-4CD8-8A44-F61F39E0C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886200"/>
            <a:ext cx="24574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Năng lực dài hạn, state, reason, helpfulness và not suitable.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0788C5-854B-4703-A1A5-FB594D34C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428875"/>
            <a:ext cx="27622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173C27"/>
          </a:solidFill>
          <a:ln xmlns:a="http://schemas.openxmlformats.org/drawingml/2006/main" w="14288">
            <a:solidFill>
              <a:srgbClr val="78D59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F64315-2B7C-440E-8E36-95BC0AC0C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543175"/>
            <a:ext cx="2457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8D59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78D596"/>
                </a:solidFill>
                <a:latin typeface="Arial"/>
                <a:ea typeface="Arial"/>
                <a:cs typeface="Arial"/>
              </a:rPr>
              <a:t>Today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168BF4-F9A2-4313-997F-0FA022757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838450"/>
            <a:ext cx="24574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Một việc chính, tối đa hai việc phụ và một kỹ năng đang luyện.</a:t>
            </a:r>
          </a:p>
        </p:txBody>
      </p:sp>
      <p:cxnSp>
        <p:nvCxnSpPr>
          <p:cNvPr id="45" name=""/>
          <p:cNvCxnSpPr>
            <a:stCxn xmlns:a="http://schemas.openxmlformats.org/drawingml/2006/main" id="4" idx="6"/>
            <a:endCxn xmlns:a="http://schemas.openxmlformats.org/drawingml/2006/main" id="7" idx="1"/>
          </p:cNvCxnSpPr>
          <p:nvPr/>
        </p:nvCxnSpPr>
        <p:spPr>
          <a:xfrm xmlns:a="http://schemas.openxmlformats.org/drawingml/2006/main" flipV="1">
            <a:off x="3286125" y="2190750"/>
            <a:ext cx="1190625" cy="4762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82B9EE"/>
            </a:solidFill>
            <a:prstDash val="solid"/>
            <a:tailEnd type="arrow" w="med" len="med"/>
          </a:ln>
        </p:spPr>
      </p:cxnSp>
      <p:cxnSp>
        <p:nvCxnSpPr>
          <p:cNvPr id="46" name=""/>
          <p:cNvCxnSpPr>
            <a:stCxn xmlns:a="http://schemas.openxmlformats.org/drawingml/2006/main" id="4" idx="6"/>
            <a:endCxn xmlns:a="http://schemas.openxmlformats.org/drawingml/2006/main" id="10" idx="1"/>
          </p:cNvCxnSpPr>
          <p:nvPr/>
        </p:nvCxnSpPr>
        <p:spPr>
          <a:xfrm xmlns:a="http://schemas.openxmlformats.org/drawingml/2006/main">
            <a:off x="3286125" y="2667000"/>
            <a:ext cx="1190625" cy="152400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BDA9F6"/>
            </a:solidFill>
            <a:prstDash val="solid"/>
            <a:tailEnd type="arrow" w="med" len="med"/>
          </a:ln>
        </p:spPr>
      </p:cxnSp>
      <p:cxnSp>
        <p:nvCxnSpPr>
          <p:cNvPr id="47" name=""/>
          <p:cNvCxnSpPr>
            <a:stCxn xmlns:a="http://schemas.openxmlformats.org/drawingml/2006/main" id="7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7239000" y="2190750"/>
            <a:ext cx="1238250" cy="95250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78D596"/>
            </a:solidFill>
            <a:prstDash val="solid"/>
            <a:tailEnd type="arrow" w="med" len="med"/>
          </a:ln>
        </p:spPr>
      </p:cxnSp>
      <p:cxnSp>
        <p:nvCxnSpPr>
          <p:cNvPr id="48" name=""/>
          <p:cNvCxnSpPr>
            <a:stCxn xmlns:a="http://schemas.openxmlformats.org/drawingml/2006/main" id="10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 flipV="1">
            <a:off x="7239000" y="3143250"/>
            <a:ext cx="1238250" cy="10477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78D596"/>
            </a:solidFill>
            <a:prstDash val="solid"/>
            <a:tailEnd type="arrow" w="med" len="med"/>
          </a:ln>
        </p:spPr>
      </p:cxn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F8D419-89D9-4C58-8A6F-D347E0E9F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333875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External Brain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EA50C9-FF04-473D-954B-F0626CFF2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95825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Context → Decision → Next Action → Reminder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F682D4-13FE-4D3C-9F5A-9B02C80E4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54292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82B9E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2B9EE"/>
                </a:solidFill>
                <a:latin typeface="Arial"/>
                <a:ea typeface="Arial"/>
                <a:cs typeface="Arial"/>
              </a:rPr>
              <a:t>Visual Time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26FE4D-4C31-4FE0-9EA9-A5141D481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743575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Ước lượng so với thời gian thực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25235A-21BD-4716-94FE-DBF8BEF0A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4292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EFA36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EFA36D"/>
                </a:solidFill>
                <a:latin typeface="Arial"/>
                <a:ea typeface="Arial"/>
                <a:cs typeface="Arial"/>
              </a:rPr>
              <a:t>Focus Exit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282DB0-B587-4938-8650-FF6116ABD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5743575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Exit check, chuyển việc và recovery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C5C516-1CBB-4F29-85E8-2EA08C05B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54292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78D59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78D596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0178ED4-AD86-4F73-9C0A-CFAC51468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743575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Khó gì, điều gì giúp và ngày mai cần gì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CFFF957-4BA3-4FD8-A6E5-4F73BC190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PROJECT ADHD BEHAVIORAL SUPPORT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9C422A9-D24A-4F4E-AB7F-C9E2CFDFD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86525"/>
            <a:ext cx="342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r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396973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4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title-7">
            <a:extLst xmlns:a="http://schemas.openxmlformats.org/drawingml/2006/main">
              <a:ext uri="{FF2B5EF4-FFF2-40B4-BE49-F238E27FC236}">
                <a16:creationId xmlns:a16="http://schemas.microsoft.com/office/drawing/2014/main" id="{4FDB531C-C6B5-4B79-A5EA-74BD957A3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971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Kiến trúc hệ thống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5CFDB5-A598-4FB4-8F22-31ED4CD99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5905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9D9CA"/>
          </a:solidFill>
          <a:ln xmlns:a="http://schemas.openxmlformats.org/drawingml/2006/main" w="14288">
            <a:solidFill>
              <a:srgbClr val="69D9C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19FF18-F4C5-4B85-A674-01A94BEA2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3EBCE9-E98D-4272-BA13-4ABA2C72E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33500"/>
            <a:ext cx="2857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18C5B1-0088-4E33-98B3-91762E8E2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1333500"/>
            <a:ext cx="2857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E3DF75-4DB9-41EA-8753-A95ED4DD0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333500"/>
            <a:ext cx="2857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2C2445"/>
          </a:solidFill>
          <a:ln xmlns:a="http://schemas.openxmlformats.org/drawingml/2006/main" w="14288">
            <a:solidFill>
              <a:srgbClr val="BDA9F6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8B0763-175E-44A0-912A-A85004A0E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571625"/>
            <a:ext cx="2514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82B9EE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2B9EE"/>
                </a:solidFill>
                <a:latin typeface="Arial"/>
                <a:ea typeface="Arial"/>
                <a:cs typeface="Arial"/>
              </a:rPr>
              <a:t>App người dùng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4B85DB-F905-4620-A4D1-CD09ECE00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1571625"/>
            <a:ext cx="2514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82B9EE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2B9EE"/>
                </a:solidFill>
                <a:latin typeface="Arial"/>
                <a:ea typeface="Arial"/>
                <a:cs typeface="Arial"/>
              </a:rPr>
              <a:t>Web nghiên cứu / sàng lọc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A112ED-F6B9-44CE-9E52-2CD54FE55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1571625"/>
            <a:ext cx="2514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BDA9F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DA9F6"/>
                </a:solidFill>
                <a:latin typeface="Arial"/>
                <a:ea typeface="Arial"/>
                <a:cs typeface="Arial"/>
              </a:rPr>
              <a:t>Review chuyên gia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EDD43E-B5DE-4371-9682-E0D182BB5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714625"/>
            <a:ext cx="876300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2C2445"/>
          </a:solidFill>
          <a:ln xmlns:a="http://schemas.openxmlformats.org/drawingml/2006/main" w="14288">
            <a:solidFill>
              <a:srgbClr val="BDA9F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634DE0-8E32-4FD4-9C05-9228EA719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905125"/>
            <a:ext cx="819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BDA9F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DA9F6"/>
                </a:solidFill>
                <a:latin typeface="Arial"/>
                <a:ea typeface="Arial"/>
                <a:cs typeface="Arial"/>
              </a:rPr>
              <a:t>DETERMINISTIC DOMAIN CORE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4AA5E0-49B7-4AED-B305-F56C853AE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476625"/>
            <a:ext cx="180975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071419"/>
          </a:solidFill>
          <a:ln xmlns:a="http://schemas.openxmlformats.org/drawingml/2006/main" w="14288">
            <a:solidFill>
              <a:srgbClr val="294049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086814-AF82-4071-85CC-2F7C49B3C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667125"/>
            <a:ext cx="1562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Versioned Content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968FD6-3F34-44DC-9A3C-EDD8CFE5C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143375"/>
            <a:ext cx="1562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Questions · license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2B7727-4ED5-48E9-9553-7F30945BF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476625"/>
            <a:ext cx="180975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071419"/>
          </a:solidFill>
          <a:ln xmlns:a="http://schemas.openxmlformats.org/drawingml/2006/main" w="14288">
            <a:solidFill>
              <a:srgbClr val="294049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E7CD6C-F490-4711-ADC9-3AE566228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3667125"/>
            <a:ext cx="1562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Function Engine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B5FCD6-8830-41E4-916C-FDBE2BC20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4143375"/>
            <a:ext cx="1562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Timeline · profile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D5FD26-F1B1-46D9-B553-0F1E77441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3476625"/>
            <a:ext cx="180975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BD4DF7-53E7-4CEE-8557-87C1DC4CB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3667125"/>
            <a:ext cx="1562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82B9E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2B9EE"/>
                </a:solidFill>
                <a:latin typeface="Arial"/>
                <a:ea typeface="Arial"/>
                <a:cs typeface="Arial"/>
              </a:rPr>
              <a:t>Action Engine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C50212-6014-4A9D-82F8-40A2F8C9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4143375"/>
            <a:ext cx="1562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Task Map · next action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B28CD1-B6D1-4054-96F5-1A03865EC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476625"/>
            <a:ext cx="180975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071419"/>
          </a:solidFill>
          <a:ln xmlns:a="http://schemas.openxmlformats.org/drawingml/2006/main" w="14288">
            <a:solidFill>
              <a:srgbClr val="294049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D29BEE-8139-4FA9-B713-523282492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3667125"/>
            <a:ext cx="1562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Adaptation Engine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39CCB4-1585-405D-840E-343170C60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4143375"/>
            <a:ext cx="1562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Proposal · approval · undo</a:t>
            </a:r>
          </a:p>
        </p:txBody>
      </p:sp>
      <p:cxnSp>
        <p:nvCxnSpPr>
          <p:cNvPr id="60" name=""/>
          <p:cNvCxnSpPr>
            <a:stCxn xmlns:a="http://schemas.openxmlformats.org/drawingml/2006/main" id="4" idx="2"/>
            <a:endCxn xmlns:a="http://schemas.openxmlformats.org/drawingml/2006/main" id="10" idx="0"/>
          </p:cNvCxnSpPr>
          <p:nvPr/>
        </p:nvCxnSpPr>
        <p:spPr>
          <a:xfrm xmlns:a="http://schemas.openxmlformats.org/drawingml/2006/main">
            <a:off x="2286000" y="2190750"/>
            <a:ext cx="3000375" cy="52387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82B9EE"/>
            </a:solidFill>
            <a:prstDash val="solid"/>
            <a:tailEnd type="arrow" w="med" len="med"/>
          </a:ln>
        </p:spPr>
      </p:cxnSp>
      <p:cxnSp>
        <p:nvCxnSpPr>
          <p:cNvPr id="61" name=""/>
          <p:cNvCxnSpPr>
            <a:stCxn xmlns:a="http://schemas.openxmlformats.org/drawingml/2006/main" id="5" idx="2"/>
            <a:endCxn xmlns:a="http://schemas.openxmlformats.org/drawingml/2006/main" id="10" idx="0"/>
          </p:cNvCxnSpPr>
          <p:nvPr/>
        </p:nvCxnSpPr>
        <p:spPr>
          <a:xfrm xmlns:a="http://schemas.openxmlformats.org/drawingml/2006/main" flipH="1">
            <a:off x="5286375" y="2190750"/>
            <a:ext cx="809625" cy="52387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82B9EE"/>
            </a:solidFill>
            <a:prstDash val="solid"/>
            <a:tailEnd type="arrow" w="med" len="med"/>
          </a:ln>
        </p:spPr>
      </p:cxnSp>
      <p:cxnSp>
        <p:nvCxnSpPr>
          <p:cNvPr id="62" name=""/>
          <p:cNvCxnSpPr>
            <a:stCxn xmlns:a="http://schemas.openxmlformats.org/drawingml/2006/main" id="6" idx="2"/>
            <a:endCxn xmlns:a="http://schemas.openxmlformats.org/drawingml/2006/main" id="10" idx="0"/>
          </p:cNvCxnSpPr>
          <p:nvPr/>
        </p:nvCxnSpPr>
        <p:spPr>
          <a:xfrm xmlns:a="http://schemas.openxmlformats.org/drawingml/2006/main" flipH="1">
            <a:off x="5286375" y="2190750"/>
            <a:ext cx="4619625" cy="52387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BDA9F6"/>
            </a:solidFill>
            <a:prstDash val="solid"/>
            <a:tailEnd type="arrow" w="med" len="med"/>
          </a:ln>
        </p:spPr>
      </p:cxn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B792494-9C86-410F-960A-20771A083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8875" y="3000375"/>
            <a:ext cx="1428750" cy="19526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442B1D"/>
          </a:solidFill>
          <a:ln xmlns:a="http://schemas.openxmlformats.org/drawingml/2006/main" w="14288">
            <a:solidFill>
              <a:srgbClr val="EFA36D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662D907-EABF-4FEF-AE94-EBDE3E295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32385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EFA36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EFA36D"/>
                </a:solidFill>
                <a:latin typeface="Arial"/>
                <a:ea typeface="Arial"/>
                <a:cs typeface="Arial"/>
              </a:rPr>
              <a:t>AI ADAPTER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06E7D48-03FC-4C68-A870-1621DA5AD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667125"/>
            <a:ext cx="952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none</a:t>
            </a:r>
          </a:p>
          <a:p xmlns:a="http://schemas.openxmlformats.org/drawingml/2006/main">
            <a:pPr algn="ctr">
              <a:defRPr sz="120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local</a:t>
            </a:r>
          </a:p>
          <a:p xmlns:a="http://schemas.openxmlformats.org/drawingml/2006/main">
            <a:pPr algn="ctr">
              <a:defRPr sz="120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API</a:t>
            </a:r>
          </a:p>
        </p:txBody>
      </p:sp>
      <p:cxnSp>
        <p:nvCxnSpPr>
          <p:cNvPr id="66" name=""/>
          <p:cNvCxnSpPr>
            <a:stCxn xmlns:a="http://schemas.openxmlformats.org/drawingml/2006/main" id="27" idx="1"/>
            <a:endCxn xmlns:a="http://schemas.openxmlformats.org/drawingml/2006/main" id="10" idx="3"/>
          </p:cNvCxnSpPr>
          <p:nvPr/>
        </p:nvCxnSpPr>
        <p:spPr>
          <a:xfrm xmlns:a="http://schemas.openxmlformats.org/drawingml/2006/main" flipH="1">
            <a:off x="9667875" y="3976688"/>
            <a:ext cx="381000" cy="23813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EFA36D"/>
            </a:solidFill>
            <a:prstDash val="dash"/>
            <a:tailEnd type="arrow" w="med" len="med"/>
          </a:ln>
        </p:spPr>
      </p:cxn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0D20DCC-2C36-4A29-876E-3CF0F2551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619750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78D59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78D596"/>
                </a:solidFill>
                <a:latin typeface="Arial"/>
                <a:ea typeface="Arial"/>
                <a:cs typeface="Arial"/>
              </a:rPr>
              <a:t>Local-first data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A018CA7-921C-41FB-8D98-12D17A597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5619750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78D59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78D596"/>
                </a:solidFill>
                <a:latin typeface="Arial"/>
                <a:ea typeface="Arial"/>
                <a:cs typeface="Arial"/>
              </a:rPr>
              <a:t>Consent + privacy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5E27275-9FDC-41F3-AE4B-E325504B3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619750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78D59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78D596"/>
                </a:solidFill>
                <a:latin typeface="Arial"/>
                <a:ea typeface="Arial"/>
                <a:cs typeface="Arial"/>
              </a:rPr>
              <a:t>Safety + audit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957019E-C26A-4DE5-AEA6-4BF8BB904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619750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EFA36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EFA36D"/>
                </a:solidFill>
                <a:latin typeface="Arial"/>
                <a:ea typeface="Arial"/>
                <a:cs typeface="Arial"/>
              </a:rPr>
              <a:t>AI optional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C1FB369-4D3E-43D7-8577-99A8486A8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PROJECT ADHD BEHAVIORAL SUPPORT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7E44852-EBBD-442D-9618-829491D91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86525"/>
            <a:ext cx="342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r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96042727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4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title-8">
            <a:extLst xmlns:a="http://schemas.openxmlformats.org/drawingml/2006/main">
              <a:ext uri="{FF2B5EF4-FFF2-40B4-BE49-F238E27FC236}">
                <a16:creationId xmlns:a16="http://schemas.microsoft.com/office/drawing/2014/main" id="{BBD9515B-EB2D-4481-8327-90C3B1DE1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971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Quyền hạn và dữ liệu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51BC25-FE06-4052-9EA2-7DABEF17F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5905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9D9CA"/>
          </a:solidFill>
          <a:ln xmlns:a="http://schemas.openxmlformats.org/drawingml/2006/main" w="14288">
            <a:solidFill>
              <a:srgbClr val="69D9C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E1058F-C7E8-4241-B4D3-94886CD51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A32A42-D146-40CF-955F-3B0498AE0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4953000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173C27"/>
          </a:solidFill>
          <a:ln xmlns:a="http://schemas.openxmlformats.org/drawingml/2006/main" w="14288">
            <a:solidFill>
              <a:srgbClr val="78D59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0D6FF7-B17C-471A-8DA0-BB8A91A88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43050"/>
            <a:ext cx="4648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78D59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78D596"/>
                </a:solidFill>
                <a:latin typeface="Arial"/>
                <a:ea typeface="Arial"/>
                <a:cs typeface="Arial"/>
              </a:rPr>
              <a:t>Tự động rủi ro thấp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BE5FBC-E4D9-436E-AD9C-96C382832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38325"/>
            <a:ext cx="46482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Chia nhỏ task, giảm tải, đổi timer hoặc số lần nhắc. Luôn có reason và undo.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2F239F-A002-484F-91D6-C46FB231E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9875"/>
            <a:ext cx="4953000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442B1D"/>
          </a:solidFill>
          <a:ln xmlns:a="http://schemas.openxmlformats.org/drawingml/2006/main" w="14288">
            <a:solidFill>
              <a:srgbClr val="EFA36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4BA220-0FBF-47F6-A955-CFF3C6AE8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24175"/>
            <a:ext cx="4648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EFA36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EFA36D"/>
                </a:solidFill>
                <a:latin typeface="Arial"/>
                <a:ea typeface="Arial"/>
                <a:cs typeface="Arial"/>
              </a:rPr>
              <a:t>Người dùng xác nhận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BA4E8E-6760-4A82-A00D-94191CACD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19450"/>
            <a:ext cx="46482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Đổi nhánh chính, tạm dừng mục tiêu, chia sẻ report hoặc journal.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A6F333-F832-4AB6-96C9-A0393AD54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4953000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2C2445"/>
          </a:solidFill>
          <a:ln xmlns:a="http://schemas.openxmlformats.org/drawingml/2006/main" w="14288">
            <a:solidFill>
              <a:srgbClr val="BDA9F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7ACBF3-AB02-4ACD-AFF6-B9ACEC5D1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05300"/>
            <a:ext cx="4648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BDA9F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DA9F6"/>
                </a:solidFill>
                <a:latin typeface="Arial"/>
                <a:ea typeface="Arial"/>
                <a:cs typeface="Arial"/>
              </a:rPr>
              <a:t>Chuyên gia quyết định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BFF846-9062-41DF-89E6-804009DEF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600575"/>
            <a:ext cx="46482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13" b="0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A9B8BA"/>
                </a:solidFill>
                <a:latin typeface="Arial"/>
                <a:ea typeface="Arial"/>
                <a:cs typeface="Arial"/>
              </a:rPr>
              <a:t>Chẩn đoán, thuốc, mục tiêu điều trị và nhánh nguy cơ.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1C65C4-2048-46A7-BB2F-9779A6CAD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381125"/>
            <a:ext cx="4286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19791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19791"/>
                </a:solidFill>
                <a:latin typeface="Arial"/>
                <a:ea typeface="Arial"/>
                <a:cs typeface="Arial"/>
              </a:rPr>
              <a:t>Dữ liệu sức khỏe thật bị khóa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22ACA4-7EAC-4129-A9CB-2ACCBB381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047875"/>
            <a:ext cx="361950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4A2522"/>
          </a:solidFill>
          <a:ln xmlns:a="http://schemas.openxmlformats.org/drawingml/2006/main" w="14288">
            <a:solidFill>
              <a:srgbClr val="F19791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6B1D4E-2ED3-41F2-995A-0EDA8E701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171700"/>
            <a:ext cx="3295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19791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19791"/>
                </a:solidFill>
                <a:latin typeface="Arial"/>
                <a:ea typeface="Arial"/>
                <a:cs typeface="Arial"/>
              </a:rPr>
              <a:t>Quốc gia và phạm vi pháp lý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C7CA48-1996-46E9-A6CB-567C4EDD4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924175"/>
            <a:ext cx="361950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4A2522"/>
          </a:solidFill>
          <a:ln xmlns:a="http://schemas.openxmlformats.org/drawingml/2006/main" w="14288">
            <a:solidFill>
              <a:srgbClr val="F19791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67B5DA-EE63-4ED9-A4C3-2A21984DE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048000"/>
            <a:ext cx="3295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19791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19791"/>
                </a:solidFill>
                <a:latin typeface="Arial"/>
                <a:ea typeface="Arial"/>
                <a:cs typeface="Arial"/>
              </a:rPr>
              <a:t>Clinical owner và privacy owner</a:t>
            </a:r>
          </a:p>
        </p:txBody>
      </p:sp>
      <p:cxnSp>
        <p:nvCxnSpPr>
          <p:cNvPr id="45" name=""/>
          <p:cNvCxnSpPr>
            <a:stCxn xmlns:a="http://schemas.openxmlformats.org/drawingml/2006/main" id="14" idx="2"/>
            <a:endCxn xmlns:a="http://schemas.openxmlformats.org/drawingml/2006/main" id="16" idx="0"/>
          </p:cNvCxnSpPr>
          <p:nvPr/>
        </p:nvCxnSpPr>
        <p:spPr>
          <a:xfrm xmlns:a="http://schemas.openxmlformats.org/drawingml/2006/main">
            <a:off x="8810625" y="2638425"/>
            <a:ext cx="0" cy="28575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F19791"/>
            </a:solidFill>
            <a:prstDash val="solid"/>
            <a:tailEnd type="arrow" w="med" len="med"/>
          </a:ln>
        </p:spPr>
      </p:cxn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5343F7-67F7-4953-B286-6A8A01A3B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800475"/>
            <a:ext cx="361950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4A2522"/>
          </a:solidFill>
          <a:ln xmlns:a="http://schemas.openxmlformats.org/drawingml/2006/main" w="14288">
            <a:solidFill>
              <a:srgbClr val="F19791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ED3AC2-89D9-4768-A24E-9913D9C9D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24300"/>
            <a:ext cx="3295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19791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19791"/>
                </a:solidFill>
                <a:latin typeface="Arial"/>
                <a:ea typeface="Arial"/>
                <a:cs typeface="Arial"/>
              </a:rPr>
              <a:t>Data map, consent và retention</a:t>
            </a:r>
          </a:p>
        </p:txBody>
      </p:sp>
      <p:cxnSp>
        <p:nvCxnSpPr>
          <p:cNvPr id="48" name=""/>
          <p:cNvCxnSpPr>
            <a:stCxn xmlns:a="http://schemas.openxmlformats.org/drawingml/2006/main" id="16" idx="2"/>
            <a:endCxn xmlns:a="http://schemas.openxmlformats.org/drawingml/2006/main" id="19" idx="0"/>
          </p:cNvCxnSpPr>
          <p:nvPr/>
        </p:nvCxnSpPr>
        <p:spPr>
          <a:xfrm xmlns:a="http://schemas.openxmlformats.org/drawingml/2006/main">
            <a:off x="8810625" y="3514725"/>
            <a:ext cx="0" cy="28575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F19791"/>
            </a:solidFill>
            <a:prstDash val="solid"/>
            <a:tailEnd type="arrow" w="med" len="med"/>
          </a:ln>
        </p:spPr>
      </p:cxn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3E8B71-C99E-4330-9C41-8C4ECC301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676775"/>
            <a:ext cx="361950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173C27"/>
          </a:solidFill>
          <a:ln xmlns:a="http://schemas.openxmlformats.org/drawingml/2006/main" w="14288">
            <a:solidFill>
              <a:srgbClr val="78D596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51B39E-D590-4A87-A952-90E8DF70F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3295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78D59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78D596"/>
                </a:solidFill>
                <a:latin typeface="Arial"/>
                <a:ea typeface="Arial"/>
                <a:cs typeface="Arial"/>
              </a:rPr>
              <a:t>Threat model, incident response và review</a:t>
            </a:r>
          </a:p>
        </p:txBody>
      </p:sp>
      <p:cxnSp>
        <p:nvCxnSpPr>
          <p:cNvPr id="51" name=""/>
          <p:cNvCxnSpPr>
            <a:stCxn xmlns:a="http://schemas.openxmlformats.org/drawingml/2006/main" id="19" idx="2"/>
            <a:endCxn xmlns:a="http://schemas.openxmlformats.org/drawingml/2006/main" id="22" idx="0"/>
          </p:cNvCxnSpPr>
          <p:nvPr/>
        </p:nvCxnSpPr>
        <p:spPr>
          <a:xfrm xmlns:a="http://schemas.openxmlformats.org/drawingml/2006/main">
            <a:off x="8810625" y="4391025"/>
            <a:ext cx="0" cy="28575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78D596"/>
            </a:solidFill>
            <a:prstDash val="solid"/>
            <a:tailEnd type="arrow" w="med" len="med"/>
          </a:ln>
        </p:spPr>
      </p:cxn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665792-856B-4958-956C-9E01269CE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73405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Raw journal riêng tư mặc định. Chia sẻ summary và chia sẻ dữ liệu thô là hai consent khác nhau.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129C30-0A85-47C8-AE7A-F52746D00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PROJECT ADHD BEHAVIORAL SUPPORT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95859E-3D1B-44FA-A72B-B7A3B444F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86525"/>
            <a:ext cx="342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r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3143706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4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7" name="title-9">
            <a:extLst xmlns:a="http://schemas.openxmlformats.org/drawingml/2006/main">
              <a:ext uri="{FF2B5EF4-FFF2-40B4-BE49-F238E27FC236}">
                <a16:creationId xmlns:a16="http://schemas.microsoft.com/office/drawing/2014/main" id="{5AAC87BD-55CF-4711-A1C5-54B8167BB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971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Roadmap hai tầng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05AFFA-6399-4D6F-9B13-8FF8E0C78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5905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9D9CA"/>
          </a:solidFill>
          <a:ln xmlns:a="http://schemas.openxmlformats.org/drawingml/2006/main" w="14288">
            <a:solidFill>
              <a:srgbClr val="69D9C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EDE5C6-4E66-4929-A82A-14053909F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E16E0B-68AC-458B-8442-38092D1F6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Tầng 1  Kiểm chứng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65FB6A-3812-4D8D-8313-25A122ADC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1571625" cy="102870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4B25CA-7F50-4B8A-80D0-95A020641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319"/>
          </a:bodyPr>
          <a:lstStyle xmlns:a="http://schemas.openxmlformats.org/drawingml/2006/main"/>
          <a:p xmlns:a="http://schemas.openxmlformats.org/drawingml/2006/main">
            <a:pPr algn="l">
              <a:defRPr sz="863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00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D3C71E-8A44-4DFE-888B-0E1909194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30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Vai trò lâm sàng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E3942A-B78D-4C79-9107-20432AD76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1714500"/>
            <a:ext cx="1571625" cy="102870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CCE9D9-8C92-4A21-8625-45DA1428F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1828800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319"/>
          </a:bodyPr>
          <a:lstStyle xmlns:a="http://schemas.openxmlformats.org/drawingml/2006/main"/>
          <a:p xmlns:a="http://schemas.openxmlformats.org/drawingml/2006/main">
            <a:pPr algn="l">
              <a:defRPr sz="863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C7BE1F-AAF9-4962-98CE-380AE250C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2114550"/>
            <a:ext cx="130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Khám phá vấn đề</a:t>
            </a:r>
          </a:p>
        </p:txBody>
      </p:sp>
      <p:cxnSp>
        <p:nvCxnSpPr>
          <p:cNvPr id="67" name=""/>
          <p:cNvCxnSpPr>
            <a:stCxn xmlns:a="http://schemas.openxmlformats.org/drawingml/2006/main" id="5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2124075" y="2228850"/>
            <a:ext cx="37147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69D9CA"/>
            </a:solidFill>
            <a:prstDash val="solid"/>
            <a:tailEnd type="arrow" w="med" len="med"/>
          </a:ln>
        </p:spPr>
      </p:cxn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8D8303-070C-4160-8CAC-9E455C6F1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14500"/>
            <a:ext cx="1571625" cy="102870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5D4C8D-DF24-463D-814D-9756BAD3D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1828800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319"/>
          </a:bodyPr>
          <a:lstStyle xmlns:a="http://schemas.openxmlformats.org/drawingml/2006/main"/>
          <a:p xmlns:a="http://schemas.openxmlformats.org/drawingml/2006/main">
            <a:pPr algn="l">
              <a:defRPr sz="863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62C8DB-A515-4167-A791-C07DC78A1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114550"/>
            <a:ext cx="130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Concierge Timeline</a:t>
            </a:r>
          </a:p>
        </p:txBody>
      </p:sp>
      <p:cxnSp>
        <p:nvCxnSpPr>
          <p:cNvPr id="71" name=""/>
          <p:cNvCxnSpPr>
            <a:stCxn xmlns:a="http://schemas.openxmlformats.org/drawingml/2006/main" id="8" idx="3"/>
            <a:endCxn xmlns:a="http://schemas.openxmlformats.org/drawingml/2006/main" id="12" idx="1"/>
          </p:cNvCxnSpPr>
          <p:nvPr/>
        </p:nvCxnSpPr>
        <p:spPr>
          <a:xfrm xmlns:a="http://schemas.openxmlformats.org/drawingml/2006/main">
            <a:off x="4067175" y="2228850"/>
            <a:ext cx="37147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69D9CA"/>
            </a:solidFill>
            <a:prstDash val="solid"/>
            <a:tailEnd type="arrow" w="med" len="med"/>
          </a:ln>
        </p:spPr>
      </p:cxn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656D80-49B4-4C01-8F27-A259D6D55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714500"/>
            <a:ext cx="1571625" cy="102870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E9EE0C-3009-4B8C-95A3-E9E9CB83E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828800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319"/>
          </a:bodyPr>
          <a:lstStyle xmlns:a="http://schemas.openxmlformats.org/drawingml/2006/main"/>
          <a:p xmlns:a="http://schemas.openxmlformats.org/drawingml/2006/main">
            <a:pPr algn="l">
              <a:defRPr sz="863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0E2474-F07C-4DD8-9E73-75CE4D1FE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114550"/>
            <a:ext cx="130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Clinician review</a:t>
            </a:r>
          </a:p>
        </p:txBody>
      </p:sp>
      <p:cxnSp>
        <p:nvCxnSpPr>
          <p:cNvPr id="75" name=""/>
          <p:cNvCxnSpPr>
            <a:stCxn xmlns:a="http://schemas.openxmlformats.org/drawingml/2006/main" id="12" idx="3"/>
            <a:endCxn xmlns:a="http://schemas.openxmlformats.org/drawingml/2006/main" id="16" idx="1"/>
          </p:cNvCxnSpPr>
          <p:nvPr/>
        </p:nvCxnSpPr>
        <p:spPr>
          <a:xfrm xmlns:a="http://schemas.openxmlformats.org/drawingml/2006/main">
            <a:off x="6010275" y="2228850"/>
            <a:ext cx="37147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69D9CA"/>
            </a:solidFill>
            <a:prstDash val="solid"/>
            <a:tailEnd type="arrow" w="med" len="med"/>
          </a:ln>
        </p:spPr>
      </p:cxn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629C49-ED1B-44F0-BBA0-518AE24C6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1714500"/>
            <a:ext cx="1571625" cy="102870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14E0BC-BC87-45C3-98EA-607124602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1828800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319"/>
          </a:bodyPr>
          <a:lstStyle xmlns:a="http://schemas.openxmlformats.org/drawingml/2006/main"/>
          <a:p xmlns:a="http://schemas.openxmlformats.org/drawingml/2006/main">
            <a:pPr algn="l">
              <a:defRPr sz="863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B04493-12B9-4E3A-8112-A3EB7F41A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114550"/>
            <a:ext cx="130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Thử hỗ trợ</a:t>
            </a:r>
          </a:p>
        </p:txBody>
      </p:sp>
      <p:cxnSp>
        <p:nvCxnSpPr>
          <p:cNvPr id="79" name=""/>
          <p:cNvCxnSpPr>
            <a:stCxn xmlns:a="http://schemas.openxmlformats.org/drawingml/2006/main" id="16" idx="3"/>
            <a:endCxn xmlns:a="http://schemas.openxmlformats.org/drawingml/2006/main" id="20" idx="1"/>
          </p:cNvCxnSpPr>
          <p:nvPr/>
        </p:nvCxnSpPr>
        <p:spPr>
          <a:xfrm xmlns:a="http://schemas.openxmlformats.org/drawingml/2006/main">
            <a:off x="7953375" y="2228850"/>
            <a:ext cx="37147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69D9CA"/>
            </a:solidFill>
            <a:prstDash val="solid"/>
            <a:tailEnd type="arrow" w="med" len="med"/>
          </a:ln>
        </p:spPr>
      </p:cxn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C0AC35-8D7C-4D3B-918C-C7BCD2A7A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1714500"/>
            <a:ext cx="1571625" cy="102870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142F48"/>
          </a:solidFill>
          <a:ln xmlns:a="http://schemas.openxmlformats.org/drawingml/2006/main" w="14288">
            <a:solidFill>
              <a:srgbClr val="82B9EE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5ECBD7-19D4-4AA4-ACD5-07012B88C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1828800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319"/>
          </a:bodyPr>
          <a:lstStyle xmlns:a="http://schemas.openxmlformats.org/drawingml/2006/main"/>
          <a:p xmlns:a="http://schemas.openxmlformats.org/drawingml/2006/main">
            <a:pPr algn="l">
              <a:defRPr sz="863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9FDDF63-13FD-4923-BD35-1C82E3893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2114550"/>
            <a:ext cx="130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MVP decision</a:t>
            </a:r>
          </a:p>
        </p:txBody>
      </p:sp>
      <p:cxnSp>
        <p:nvCxnSpPr>
          <p:cNvPr id="83" name=""/>
          <p:cNvCxnSpPr>
            <a:stCxn xmlns:a="http://schemas.openxmlformats.org/drawingml/2006/main" id="20" idx="3"/>
            <a:endCxn xmlns:a="http://schemas.openxmlformats.org/drawingml/2006/main" id="24" idx="1"/>
          </p:cNvCxnSpPr>
          <p:nvPr/>
        </p:nvCxnSpPr>
        <p:spPr>
          <a:xfrm xmlns:a="http://schemas.openxmlformats.org/drawingml/2006/main">
            <a:off x="9896475" y="2228850"/>
            <a:ext cx="37147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69D9CA"/>
            </a:solidFill>
            <a:prstDash val="solid"/>
            <a:tailEnd type="arrow" w="med" len="med"/>
          </a:ln>
        </p:spPr>
      </p:cxn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8FEA7D7-2A3F-4D93-B344-83D25D6F5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143250"/>
            <a:ext cx="74295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442B1D"/>
          </a:solidFill>
          <a:ln xmlns:a="http://schemas.openxmlformats.org/drawingml/2006/main" w="14288">
            <a:solidFill>
              <a:srgbClr val="EFA36D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A01192A-20EE-43E9-B0CB-8F2689B94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3257550"/>
            <a:ext cx="695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EFA36D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EFA36D"/>
                </a:solidFill>
                <a:latin typeface="Arial"/>
                <a:ea typeface="Arial"/>
                <a:cs typeface="Arial"/>
              </a:rPr>
              <a:t>GO + naming + privacy + safety + claim gate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2547EEB-F928-4947-91A1-975E44C28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3860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BDA9F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BDA9F6"/>
                </a:solidFill>
                <a:latin typeface="Arial"/>
                <a:ea typeface="Arial"/>
                <a:cs typeface="Arial"/>
              </a:rPr>
              <a:t>Tầng 2  Triển khai sau validation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014D9B6-B339-4FB2-8B2F-076C8D232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14850"/>
            <a:ext cx="1571625" cy="102870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2C2445"/>
          </a:solidFill>
          <a:ln xmlns:a="http://schemas.openxmlformats.org/drawingml/2006/main" w="14288">
            <a:solidFill>
              <a:srgbClr val="BDA9F6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7C12EC4-A84E-4E51-A8C3-9FD2F1C35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3867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319"/>
          </a:bodyPr>
          <a:lstStyle xmlns:a="http://schemas.openxmlformats.org/drawingml/2006/main"/>
          <a:p xmlns:a="http://schemas.openxmlformats.org/drawingml/2006/main">
            <a:pPr algn="l">
              <a:defRPr sz="863" b="1">
                <a:solidFill>
                  <a:srgbClr val="BDA9F6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BDA9F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B4581D4-BBA4-4464-AF73-4302B46B2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14900"/>
            <a:ext cx="13049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Foundation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48D23D3-17BE-4112-A953-8DF5B1EEA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4514850"/>
            <a:ext cx="1571625" cy="102870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2C2445"/>
          </a:solidFill>
          <a:ln xmlns:a="http://schemas.openxmlformats.org/drawingml/2006/main" w="14288">
            <a:solidFill>
              <a:srgbClr val="BDA9F6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753DB90-28D7-4BDE-B06D-46779D080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463867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319"/>
          </a:bodyPr>
          <a:lstStyle xmlns:a="http://schemas.openxmlformats.org/drawingml/2006/main"/>
          <a:p xmlns:a="http://schemas.openxmlformats.org/drawingml/2006/main">
            <a:pPr algn="l">
              <a:defRPr sz="863" b="1">
                <a:solidFill>
                  <a:srgbClr val="BDA9F6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BDA9F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DB193C4-837F-4C74-AB45-FD9506E15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4914900"/>
            <a:ext cx="13049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Domain</a:t>
            </a:r>
          </a:p>
        </p:txBody>
      </p:sp>
      <p:cxnSp>
        <p:nvCxnSpPr>
          <p:cNvPr id="93" name=""/>
          <p:cNvCxnSpPr>
            <a:stCxn xmlns:a="http://schemas.openxmlformats.org/drawingml/2006/main" id="31" idx="3"/>
            <a:endCxn xmlns:a="http://schemas.openxmlformats.org/drawingml/2006/main" id="34" idx="1"/>
          </p:cNvCxnSpPr>
          <p:nvPr/>
        </p:nvCxnSpPr>
        <p:spPr>
          <a:xfrm xmlns:a="http://schemas.openxmlformats.org/drawingml/2006/main">
            <a:off x="2124075" y="5029200"/>
            <a:ext cx="37147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DA9F6"/>
            </a:solidFill>
            <a:prstDash val="solid"/>
            <a:tailEnd type="arrow" w="med" len="med"/>
          </a:ln>
        </p:spPr>
      </p:cxn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0860BBA-0C26-4AEF-8789-A70E00F56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514850"/>
            <a:ext cx="1571625" cy="102870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2C2445"/>
          </a:solidFill>
          <a:ln xmlns:a="http://schemas.openxmlformats.org/drawingml/2006/main" w="14288">
            <a:solidFill>
              <a:srgbClr val="BDA9F6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5D4C403-7A64-4196-A8A4-AFE9F2C0C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63867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319"/>
          </a:bodyPr>
          <a:lstStyle xmlns:a="http://schemas.openxmlformats.org/drawingml/2006/main"/>
          <a:p xmlns:a="http://schemas.openxmlformats.org/drawingml/2006/main">
            <a:pPr algn="l">
              <a:defRPr sz="863" b="1">
                <a:solidFill>
                  <a:srgbClr val="BDA9F6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BDA9F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C2631DD-DB6B-47C1-9A21-2BB36F8CF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914900"/>
            <a:ext cx="13049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User MVP</a:t>
            </a:r>
          </a:p>
        </p:txBody>
      </p:sp>
      <p:cxnSp>
        <p:nvCxnSpPr>
          <p:cNvPr id="97" name=""/>
          <p:cNvCxnSpPr>
            <a:stCxn xmlns:a="http://schemas.openxmlformats.org/drawingml/2006/main" id="34" idx="3"/>
            <a:endCxn xmlns:a="http://schemas.openxmlformats.org/drawingml/2006/main" id="38" idx="1"/>
          </p:cNvCxnSpPr>
          <p:nvPr/>
        </p:nvCxnSpPr>
        <p:spPr>
          <a:xfrm xmlns:a="http://schemas.openxmlformats.org/drawingml/2006/main">
            <a:off x="4067175" y="5029200"/>
            <a:ext cx="37147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DA9F6"/>
            </a:solidFill>
            <a:prstDash val="solid"/>
            <a:tailEnd type="arrow" w="med" len="med"/>
          </a:ln>
        </p:spPr>
      </p:cxn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2BAECCB-7479-44A6-8C3B-196358A7D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514850"/>
            <a:ext cx="1571625" cy="102870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2C2445"/>
          </a:solidFill>
          <a:ln xmlns:a="http://schemas.openxmlformats.org/drawingml/2006/main" w="14288">
            <a:solidFill>
              <a:srgbClr val="BDA9F6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A220664-7150-4939-BA51-DAC63746D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63867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319"/>
          </a:bodyPr>
          <a:lstStyle xmlns:a="http://schemas.openxmlformats.org/drawingml/2006/main"/>
          <a:p xmlns:a="http://schemas.openxmlformats.org/drawingml/2006/main">
            <a:pPr algn="l">
              <a:defRPr sz="863" b="1">
                <a:solidFill>
                  <a:srgbClr val="BDA9F6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BDA9F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E3BE8C7-EAE0-4FC1-A76E-C6746D5C6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914900"/>
            <a:ext cx="13049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Public web</a:t>
            </a:r>
          </a:p>
        </p:txBody>
      </p:sp>
      <p:cxnSp>
        <p:nvCxnSpPr>
          <p:cNvPr id="101" name=""/>
          <p:cNvCxnSpPr>
            <a:stCxn xmlns:a="http://schemas.openxmlformats.org/drawingml/2006/main" id="38" idx="3"/>
            <a:endCxn xmlns:a="http://schemas.openxmlformats.org/drawingml/2006/main" id="42" idx="1"/>
          </p:cNvCxnSpPr>
          <p:nvPr/>
        </p:nvCxnSpPr>
        <p:spPr>
          <a:xfrm xmlns:a="http://schemas.openxmlformats.org/drawingml/2006/main">
            <a:off x="6010275" y="5029200"/>
            <a:ext cx="37147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DA9F6"/>
            </a:solidFill>
            <a:prstDash val="solid"/>
            <a:tailEnd type="arrow" w="med" len="med"/>
          </a:ln>
        </p:spPr>
      </p:cxn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9B5843D-AEFC-4C40-A7D3-490A1D69E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514850"/>
            <a:ext cx="1571625" cy="102870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2C2445"/>
          </a:solidFill>
          <a:ln xmlns:a="http://schemas.openxmlformats.org/drawingml/2006/main" w="14288">
            <a:solidFill>
              <a:srgbClr val="BDA9F6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858586CE-491D-41C5-A695-343FC2CAE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63867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319"/>
          </a:bodyPr>
          <a:lstStyle xmlns:a="http://schemas.openxmlformats.org/drawingml/2006/main"/>
          <a:p xmlns:a="http://schemas.openxmlformats.org/drawingml/2006/main">
            <a:pPr algn="l">
              <a:defRPr sz="863" b="1">
                <a:solidFill>
                  <a:srgbClr val="BDA9F6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BDA9F6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FE0ADA3-A494-48BA-B89D-206FFB55D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914900"/>
            <a:ext cx="13049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Clinician</a:t>
            </a:r>
          </a:p>
        </p:txBody>
      </p:sp>
      <p:cxnSp>
        <p:nvCxnSpPr>
          <p:cNvPr id="105" name=""/>
          <p:cNvCxnSpPr>
            <a:stCxn xmlns:a="http://schemas.openxmlformats.org/drawingml/2006/main" id="42" idx="3"/>
            <a:endCxn xmlns:a="http://schemas.openxmlformats.org/drawingml/2006/main" id="46" idx="1"/>
          </p:cNvCxnSpPr>
          <p:nvPr/>
        </p:nvCxnSpPr>
        <p:spPr>
          <a:xfrm xmlns:a="http://schemas.openxmlformats.org/drawingml/2006/main">
            <a:off x="7953375" y="5029200"/>
            <a:ext cx="37147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DA9F6"/>
            </a:solidFill>
            <a:prstDash val="solid"/>
            <a:tailEnd type="arrow" w="med" len="med"/>
          </a:ln>
        </p:spPr>
      </p:cxn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A055C24B-E21A-4DED-A1EC-646CEB58A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4514850"/>
            <a:ext cx="1571625" cy="102870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2C2445"/>
          </a:solidFill>
          <a:ln xmlns:a="http://schemas.openxmlformats.org/drawingml/2006/main" w="14288">
            <a:solidFill>
              <a:srgbClr val="BDA9F6"/>
            </a:solidFill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1805F33-3C96-47B1-AA29-33B3252BD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463867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319"/>
          </a:bodyPr>
          <a:lstStyle xmlns:a="http://schemas.openxmlformats.org/drawingml/2006/main"/>
          <a:p xmlns:a="http://schemas.openxmlformats.org/drawingml/2006/main">
            <a:pPr algn="l">
              <a:defRPr sz="863" b="1">
                <a:solidFill>
                  <a:srgbClr val="BDA9F6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BDA9F6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5F73734-F345-4B3C-A70D-FF1C64FEE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4914900"/>
            <a:ext cx="13049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Pilot</a:t>
            </a:r>
          </a:p>
        </p:txBody>
      </p:sp>
      <p:cxnSp>
        <p:nvCxnSpPr>
          <p:cNvPr id="109" name=""/>
          <p:cNvCxnSpPr>
            <a:stCxn xmlns:a="http://schemas.openxmlformats.org/drawingml/2006/main" id="46" idx="3"/>
            <a:endCxn xmlns:a="http://schemas.openxmlformats.org/drawingml/2006/main" id="50" idx="1"/>
          </p:cNvCxnSpPr>
          <p:nvPr/>
        </p:nvCxnSpPr>
        <p:spPr>
          <a:xfrm xmlns:a="http://schemas.openxmlformats.org/drawingml/2006/main">
            <a:off x="9896475" y="5029200"/>
            <a:ext cx="37147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DA9F6"/>
            </a:solidFill>
            <a:prstDash val="solid"/>
            <a:tailEnd type="arrow" w="med" len="med"/>
          </a:ln>
        </p:spPr>
      </p:cxn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3005580-3739-4381-BA75-018F59016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905500"/>
            <a:ext cx="914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Naming chạy song song và chỉ chặn public branding, không chặn nghiên cứu Phases 1–4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131D8E18-7C58-4BF3-9349-A59E00D0B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PROJECT ADHD BEHAVIORAL SUPPORT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43783A07-345B-4CE6-9143-AA3CD58F3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86525"/>
            <a:ext cx="342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r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9864929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41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itle-10">
            <a:extLst xmlns:a="http://schemas.openxmlformats.org/drawingml/2006/main">
              <a:ext uri="{FF2B5EF4-FFF2-40B4-BE49-F238E27FC236}">
                <a16:creationId xmlns:a16="http://schemas.microsoft.com/office/drawing/2014/main" id="{F2A556C3-B9DC-4413-9E93-8E25F159C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971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Trạng thái và quyết định tiếp theo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6F7EEC-F8E2-41EB-AF34-1C6B3AEA6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5905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9D9CA"/>
          </a:solidFill>
          <a:ln xmlns:a="http://schemas.openxmlformats.org/drawingml/2006/main" w="14288">
            <a:solidFill>
              <a:srgbClr val="69D9C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6D4E53-48BD-44E5-902D-23F2E8213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BAF402-D2C0-4E08-BFF1-A1692C60A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190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78D596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78D596"/>
                </a:solidFill>
                <a:latin typeface="Arial"/>
                <a:ea typeface="Arial"/>
                <a:cs typeface="Arial"/>
              </a:rPr>
              <a:t>Đã có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A95119-B6F3-4370-B8C0-3A6967E12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669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✓  Vault truy vết 9 session và 14 quyết định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BD95EF-9F70-41E6-B6AB-5909E6F03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574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E8F3F2"/>
                </a:solidFill>
                <a:latin typeface="Arial"/>
                <a:ea typeface="Arial"/>
                <a:cs typeface="Arial"/>
              </a:rPr>
              <a:t>✓  Plan evidence-first và system blueprint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F28D89-0569-4EFD-8BCB-CA2F9D94F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480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E8F3F2"/>
                </a:solidFill>
                <a:latin typeface="Arial"/>
                <a:ea typeface="Arial"/>
                <a:cs typeface="Arial"/>
              </a:rPr>
              <a:t>✓  Prototype screening, skill tree và HTML trình bày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C98B62-C15C-48ED-BA7A-938ACA54C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385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E8F3F2"/>
                </a:solidFill>
                <a:latin typeface="Arial"/>
                <a:ea typeface="Arial"/>
                <a:cs typeface="Arial"/>
              </a:rPr>
              <a:t>✓  Bác sĩ đang hỗ trợ dự án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D80F06-C172-4196-AAF7-C112BE52B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352550"/>
            <a:ext cx="2286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EFA36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EFA36D"/>
                </a:solidFill>
                <a:latin typeface="Arial"/>
                <a:ea typeface="Arial"/>
                <a:cs typeface="Arial"/>
              </a:rPr>
              <a:t>Cần chốt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701129-45C8-44D8-9D34-C3C36F57C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1847850"/>
            <a:ext cx="4857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1.  Vai trò chính thức và phạm vi review của bác sĩ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B02C4B-4002-456B-A252-0BB35FED2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400300"/>
            <a:ext cx="4857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E8F3F2"/>
                </a:solidFill>
                <a:latin typeface="Arial"/>
                <a:ea typeface="Arial"/>
                <a:cs typeface="Arial"/>
              </a:rPr>
              <a:t>2.  Ranh giới nghiên cứu, screening và assessment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15E008-3D32-4013-9B85-4FF6704E9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952750"/>
            <a:ext cx="4857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E8F3F2"/>
                </a:solidFill>
                <a:latin typeface="Arial"/>
                <a:ea typeface="Arial"/>
                <a:cs typeface="Arial"/>
              </a:rPr>
              <a:t>3.  Interview guide và năm cuộc phỏng vấn đầu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D8D40A-9167-4CCE-AA41-07E381C40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505200"/>
            <a:ext cx="4857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E8F3F2"/>
                </a:solidFill>
                <a:latin typeface="Arial"/>
                <a:ea typeface="Arial"/>
                <a:cs typeface="Arial"/>
              </a:rPr>
              <a:t>4.  Synthetic check-in và manual Pattern Map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A257BC-D915-4A55-A95A-25C853EDD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057650"/>
            <a:ext cx="4857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E8F3F2"/>
                </a:solidFill>
                <a:latin typeface="Arial"/>
                <a:ea typeface="Arial"/>
                <a:cs typeface="Arial"/>
              </a:rPr>
              <a:t>5.  Public brand sau vòng clearance mới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C76EAA-F382-4FA6-ADAF-2DA04C726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10744200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113B35"/>
          </a:solidFill>
          <a:ln xmlns:a="http://schemas.openxmlformats.org/drawingml/2006/main" w="14288">
            <a:solidFill>
              <a:srgbClr val="69D9C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0E2BE1-0C07-4C6C-94B4-171DBB173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42925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69D9C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69D9CA"/>
                </a:solidFill>
                <a:latin typeface="Arial"/>
                <a:ea typeface="Arial"/>
                <a:cs typeface="Arial"/>
              </a:rPr>
              <a:t>Milestone đầu tiên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975E03-7E03-4733-A096-475CA9FDA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5362575"/>
            <a:ext cx="814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E8F3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E8F3F2"/>
                </a:solidFill>
                <a:latin typeface="Arial"/>
                <a:ea typeface="Arial"/>
                <a:cs typeface="Arial"/>
              </a:rPr>
              <a:t>Ghi nhận vai trò lâm sàng, duyệt research boundary, hoàn thành interview guide và chưa thu dữ liệu sức khỏe thật ngoài ý muốn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9D19D7-6499-4430-8F9B-D47F6C34B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PROJECT ADHD BEHAVIORAL SUPPORT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31A817-F944-498B-BDDF-6AAE6989D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86525"/>
            <a:ext cx="342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7"/>
          </a:bodyPr>
          <a:lstStyle xmlns:a="http://schemas.openxmlformats.org/drawingml/2006/main"/>
          <a:p xmlns:a="http://schemas.openxmlformats.org/drawingml/2006/main">
            <a:pPr algn="r">
              <a:defRPr sz="788" b="1">
                <a:solidFill>
                  <a:srgbClr val="A9B8BA"/>
                </a:solidFill>
                <a:latin typeface="Arial"/>
                <a:ea typeface="Arial"/>
                <a:cs typeface="Arial"/>
              </a:defRPr>
            </a:pPr>
            <a:r>
              <a:rPr sz="788" b="1">
                <a:solidFill>
                  <a:srgbClr val="A9B8BA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8480347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2026-09-20T18:27:07.1140000Z</dcterms:created>
  <dcterms:modified xsi:type="dcterms:W3CDTF">2026-09-20T18:27:07.1140000Z</dcterms:modified>
</coreProperties>
</file>